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1" r:id="rId1"/>
  </p:sldMasterIdLst>
  <p:notesMasterIdLst>
    <p:notesMasterId r:id="rId57"/>
  </p:notesMasterIdLst>
  <p:sldIdLst>
    <p:sldId id="256" r:id="rId2"/>
    <p:sldId id="257" r:id="rId3"/>
    <p:sldId id="258" r:id="rId4"/>
    <p:sldId id="315" r:id="rId5"/>
    <p:sldId id="259" r:id="rId6"/>
    <p:sldId id="260" r:id="rId7"/>
    <p:sldId id="261" r:id="rId8"/>
    <p:sldId id="262" r:id="rId9"/>
    <p:sldId id="316" r:id="rId10"/>
    <p:sldId id="318" r:id="rId11"/>
    <p:sldId id="319" r:id="rId12"/>
    <p:sldId id="313" r:id="rId13"/>
    <p:sldId id="383" r:id="rId14"/>
    <p:sldId id="325" r:id="rId15"/>
    <p:sldId id="326" r:id="rId16"/>
    <p:sldId id="327" r:id="rId17"/>
    <p:sldId id="328" r:id="rId18"/>
    <p:sldId id="331" r:id="rId19"/>
    <p:sldId id="392" r:id="rId20"/>
    <p:sldId id="385" r:id="rId21"/>
    <p:sldId id="380" r:id="rId22"/>
    <p:sldId id="350" r:id="rId23"/>
    <p:sldId id="334" r:id="rId24"/>
    <p:sldId id="399" r:id="rId25"/>
    <p:sldId id="386" r:id="rId26"/>
    <p:sldId id="388" r:id="rId27"/>
    <p:sldId id="389" r:id="rId28"/>
    <p:sldId id="390" r:id="rId29"/>
    <p:sldId id="391" r:id="rId30"/>
    <p:sldId id="393" r:id="rId31"/>
    <p:sldId id="394" r:id="rId32"/>
    <p:sldId id="396" r:id="rId33"/>
    <p:sldId id="401" r:id="rId34"/>
    <p:sldId id="339" r:id="rId35"/>
    <p:sldId id="371" r:id="rId36"/>
    <p:sldId id="372" r:id="rId37"/>
    <p:sldId id="400" r:id="rId38"/>
    <p:sldId id="344" r:id="rId39"/>
    <p:sldId id="345" r:id="rId40"/>
    <p:sldId id="357" r:id="rId41"/>
    <p:sldId id="358" r:id="rId42"/>
    <p:sldId id="361" r:id="rId43"/>
    <p:sldId id="374" r:id="rId44"/>
    <p:sldId id="375" r:id="rId45"/>
    <p:sldId id="271" r:id="rId46"/>
    <p:sldId id="272" r:id="rId47"/>
    <p:sldId id="310" r:id="rId48"/>
    <p:sldId id="273" r:id="rId49"/>
    <p:sldId id="275" r:id="rId50"/>
    <p:sldId id="276" r:id="rId51"/>
    <p:sldId id="305" r:id="rId52"/>
    <p:sldId id="306" r:id="rId53"/>
    <p:sldId id="307" r:id="rId54"/>
    <p:sldId id="356" r:id="rId55"/>
    <p:sldId id="309"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1792"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5FDFD9-806D-EE49-9E69-B1E58843E985}" type="datetimeFigureOut">
              <a:rPr lang="en-US" smtClean="0"/>
              <a:t>11/14/16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DC7D80-F91B-8C44-ADD8-F94104F05FBE}" type="slidenum">
              <a:rPr lang="en-US" smtClean="0"/>
              <a:t>‹#›</a:t>
            </a:fld>
            <a:endParaRPr lang="en-US"/>
          </a:p>
        </p:txBody>
      </p:sp>
    </p:spTree>
    <p:extLst>
      <p:ext uri="{BB962C8B-B14F-4D97-AF65-F5344CB8AC3E}">
        <p14:creationId xmlns:p14="http://schemas.microsoft.com/office/powerpoint/2010/main" val="1000218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Assemblage, gathering</a:t>
            </a:r>
            <a:endParaRPr lang="en-US" dirty="0"/>
          </a:p>
        </p:txBody>
      </p:sp>
      <p:sp>
        <p:nvSpPr>
          <p:cNvPr id="4" name="Slide Number Placeholder 3"/>
          <p:cNvSpPr>
            <a:spLocks noGrp="1"/>
          </p:cNvSpPr>
          <p:nvPr>
            <p:ph type="sldNum" sz="quarter" idx="10"/>
          </p:nvPr>
        </p:nvSpPr>
        <p:spPr/>
        <p:txBody>
          <a:bodyPr/>
          <a:lstStyle/>
          <a:p>
            <a:fld id="{F3DC7D80-F91B-8C44-ADD8-F94104F05FBE}" type="slidenum">
              <a:rPr lang="en-US" smtClean="0"/>
              <a:t>7</a:t>
            </a:fld>
            <a:endParaRPr lang="en-US"/>
          </a:p>
        </p:txBody>
      </p:sp>
    </p:spTree>
    <p:extLst>
      <p:ext uri="{BB962C8B-B14F-4D97-AF65-F5344CB8AC3E}">
        <p14:creationId xmlns:p14="http://schemas.microsoft.com/office/powerpoint/2010/main" val="2608151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sz="1200" b="0" i="0" u="none" strike="noStrike" kern="1200" baseline="0" dirty="0" smtClean="0">
                <a:solidFill>
                  <a:schemeClr val="tx1"/>
                </a:solidFill>
                <a:latin typeface="+mn-lt"/>
                <a:ea typeface="+mn-ea"/>
                <a:cs typeface="+mn-cs"/>
              </a:rPr>
              <a:t>Eliminating forced, coercive and otherwise involuntary sterilization: An interagency statement (2014), pp. 3-4.</a:t>
            </a:r>
            <a:endParaRPr lang="en-US" dirty="0"/>
          </a:p>
        </p:txBody>
      </p:sp>
      <p:sp>
        <p:nvSpPr>
          <p:cNvPr id="4" name="Slide Number Placeholder 3"/>
          <p:cNvSpPr>
            <a:spLocks noGrp="1"/>
          </p:cNvSpPr>
          <p:nvPr>
            <p:ph type="sldNum" sz="quarter" idx="10"/>
          </p:nvPr>
        </p:nvSpPr>
        <p:spPr/>
        <p:txBody>
          <a:bodyPr/>
          <a:lstStyle/>
          <a:p>
            <a:fld id="{F3DC7D80-F91B-8C44-ADD8-F94104F05FBE}" type="slidenum">
              <a:rPr lang="en-US" smtClean="0"/>
              <a:t>16</a:t>
            </a:fld>
            <a:endParaRPr lang="en-US"/>
          </a:p>
        </p:txBody>
      </p:sp>
    </p:spTree>
    <p:extLst>
      <p:ext uri="{BB962C8B-B14F-4D97-AF65-F5344CB8AC3E}">
        <p14:creationId xmlns:p14="http://schemas.microsoft.com/office/powerpoint/2010/main" val="2177318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UNAIDS estimate</a:t>
            </a:r>
            <a:endParaRPr lang="en-US" dirty="0"/>
          </a:p>
        </p:txBody>
      </p:sp>
      <p:sp>
        <p:nvSpPr>
          <p:cNvPr id="4" name="Slide Number Placeholder 3"/>
          <p:cNvSpPr>
            <a:spLocks noGrp="1"/>
          </p:cNvSpPr>
          <p:nvPr>
            <p:ph type="sldNum" sz="quarter" idx="10"/>
          </p:nvPr>
        </p:nvSpPr>
        <p:spPr/>
        <p:txBody>
          <a:bodyPr/>
          <a:lstStyle/>
          <a:p>
            <a:fld id="{F3DC7D80-F91B-8C44-ADD8-F94104F05FBE}" type="slidenum">
              <a:rPr lang="en-US" smtClean="0"/>
              <a:t>42</a:t>
            </a:fld>
            <a:endParaRPr lang="en-US"/>
          </a:p>
        </p:txBody>
      </p:sp>
    </p:spTree>
    <p:extLst>
      <p:ext uri="{BB962C8B-B14F-4D97-AF65-F5344CB8AC3E}">
        <p14:creationId xmlns:p14="http://schemas.microsoft.com/office/powerpoint/2010/main" val="2357354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0706 496 2524</a:t>
            </a:r>
            <a:endParaRPr lang="en-US" dirty="0"/>
          </a:p>
        </p:txBody>
      </p:sp>
      <p:sp>
        <p:nvSpPr>
          <p:cNvPr id="4" name="Slide Number Placeholder 3"/>
          <p:cNvSpPr>
            <a:spLocks noGrp="1"/>
          </p:cNvSpPr>
          <p:nvPr>
            <p:ph type="sldNum" sz="quarter" idx="10"/>
          </p:nvPr>
        </p:nvSpPr>
        <p:spPr/>
        <p:txBody>
          <a:bodyPr/>
          <a:lstStyle/>
          <a:p>
            <a:fld id="{F3DC7D80-F91B-8C44-ADD8-F94104F05FBE}" type="slidenum">
              <a:rPr lang="en-US" smtClean="0"/>
              <a:t>43</a:t>
            </a:fld>
            <a:endParaRPr lang="en-US"/>
          </a:p>
        </p:txBody>
      </p:sp>
    </p:spTree>
    <p:extLst>
      <p:ext uri="{BB962C8B-B14F-4D97-AF65-F5344CB8AC3E}">
        <p14:creationId xmlns:p14="http://schemas.microsoft.com/office/powerpoint/2010/main" val="937232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16 General Recommendation 24, </a:t>
            </a:r>
            <a:r>
              <a:rPr lang="en-US" sz="1200" b="0" i="0" u="none" strike="noStrike" kern="1200" baseline="0" dirty="0" err="1" smtClean="0">
                <a:solidFill>
                  <a:schemeClr val="tx1"/>
                </a:solidFill>
                <a:latin typeface="+mn-lt"/>
                <a:ea typeface="+mn-ea"/>
                <a:cs typeface="+mn-cs"/>
              </a:rPr>
              <a:t>para</a:t>
            </a:r>
            <a:r>
              <a:rPr lang="en-US" sz="1200" b="0" i="0" u="none" strike="noStrike" kern="1200" baseline="0" dirty="0" smtClean="0">
                <a:solidFill>
                  <a:schemeClr val="tx1"/>
                </a:solidFill>
                <a:latin typeface="+mn-lt"/>
                <a:ea typeface="+mn-ea"/>
                <a:cs typeface="+mn-cs"/>
              </a:rPr>
              <a:t>. 31 (e).</a:t>
            </a:r>
          </a:p>
        </p:txBody>
      </p:sp>
      <p:sp>
        <p:nvSpPr>
          <p:cNvPr id="4" name="Slide Number Placeholder 3"/>
          <p:cNvSpPr>
            <a:spLocks noGrp="1"/>
          </p:cNvSpPr>
          <p:nvPr>
            <p:ph type="sldNum" sz="quarter" idx="10"/>
          </p:nvPr>
        </p:nvSpPr>
        <p:spPr/>
        <p:txBody>
          <a:bodyPr/>
          <a:lstStyle/>
          <a:p>
            <a:fld id="{F3DC7D80-F91B-8C44-ADD8-F94104F05FBE}" type="slidenum">
              <a:rPr lang="en-US" smtClean="0"/>
              <a:t>44</a:t>
            </a:fld>
            <a:endParaRPr lang="en-US"/>
          </a:p>
        </p:txBody>
      </p:sp>
    </p:spTree>
    <p:extLst>
      <p:ext uri="{BB962C8B-B14F-4D97-AF65-F5344CB8AC3E}">
        <p14:creationId xmlns:p14="http://schemas.microsoft.com/office/powerpoint/2010/main" val="2164374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the example of </a:t>
            </a:r>
            <a:r>
              <a:rPr lang="en-US" dirty="0" err="1" smtClean="0"/>
              <a:t>Oyibo’s</a:t>
            </a:r>
            <a:r>
              <a:rPr lang="en-US" dirty="0" smtClean="0"/>
              <a:t> case</a:t>
            </a:r>
            <a:endParaRPr lang="en-US" dirty="0"/>
          </a:p>
        </p:txBody>
      </p:sp>
      <p:sp>
        <p:nvSpPr>
          <p:cNvPr id="4" name="Slide Number Placeholder 3"/>
          <p:cNvSpPr>
            <a:spLocks noGrp="1"/>
          </p:cNvSpPr>
          <p:nvPr>
            <p:ph type="sldNum" sz="quarter" idx="10"/>
          </p:nvPr>
        </p:nvSpPr>
        <p:spPr/>
        <p:txBody>
          <a:bodyPr/>
          <a:lstStyle/>
          <a:p>
            <a:fld id="{F3DC7D80-F91B-8C44-ADD8-F94104F05FBE}" type="slidenum">
              <a:rPr lang="en-US" smtClean="0"/>
              <a:t>48</a:t>
            </a:fld>
            <a:endParaRPr lang="en-US"/>
          </a:p>
        </p:txBody>
      </p:sp>
    </p:spTree>
    <p:extLst>
      <p:ext uri="{BB962C8B-B14F-4D97-AF65-F5344CB8AC3E}">
        <p14:creationId xmlns:p14="http://schemas.microsoft.com/office/powerpoint/2010/main" val="4242147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Study by </a:t>
            </a:r>
            <a:r>
              <a:rPr lang="en-US" sz="1200" dirty="0" err="1" smtClean="0"/>
              <a:t>Oruboloye</a:t>
            </a:r>
            <a:r>
              <a:rPr lang="en-US" sz="1200" dirty="0" smtClean="0"/>
              <a:t>, Caldwell and Caldwell (2000:6) </a:t>
            </a:r>
            <a:endParaRPr lang="en-US" dirty="0"/>
          </a:p>
        </p:txBody>
      </p:sp>
      <p:sp>
        <p:nvSpPr>
          <p:cNvPr id="4" name="Slide Number Placeholder 3"/>
          <p:cNvSpPr>
            <a:spLocks noGrp="1"/>
          </p:cNvSpPr>
          <p:nvPr>
            <p:ph type="sldNum" sz="quarter" idx="10"/>
          </p:nvPr>
        </p:nvSpPr>
        <p:spPr/>
        <p:txBody>
          <a:bodyPr/>
          <a:lstStyle/>
          <a:p>
            <a:fld id="{F3DC7D80-F91B-8C44-ADD8-F94104F05FBE}" type="slidenum">
              <a:rPr lang="en-US" smtClean="0"/>
              <a:t>49</a:t>
            </a:fld>
            <a:endParaRPr lang="en-US"/>
          </a:p>
        </p:txBody>
      </p:sp>
    </p:spTree>
    <p:extLst>
      <p:ext uri="{BB962C8B-B14F-4D97-AF65-F5344CB8AC3E}">
        <p14:creationId xmlns:p14="http://schemas.microsoft.com/office/powerpoint/2010/main" val="955873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Chapter 27 verses 1-11.</a:t>
            </a:r>
          </a:p>
          <a:p>
            <a:endParaRPr lang="en-US" dirty="0"/>
          </a:p>
        </p:txBody>
      </p:sp>
      <p:sp>
        <p:nvSpPr>
          <p:cNvPr id="4" name="Slide Number Placeholder 3"/>
          <p:cNvSpPr>
            <a:spLocks noGrp="1"/>
          </p:cNvSpPr>
          <p:nvPr>
            <p:ph type="sldNum" sz="quarter" idx="10"/>
          </p:nvPr>
        </p:nvSpPr>
        <p:spPr/>
        <p:txBody>
          <a:bodyPr/>
          <a:lstStyle/>
          <a:p>
            <a:fld id="{F3DC7D80-F91B-8C44-ADD8-F94104F05FBE}" type="slidenum">
              <a:rPr lang="en-US" smtClean="0"/>
              <a:t>51</a:t>
            </a:fld>
            <a:endParaRPr lang="en-US"/>
          </a:p>
        </p:txBody>
      </p:sp>
    </p:spTree>
    <p:extLst>
      <p:ext uri="{BB962C8B-B14F-4D97-AF65-F5344CB8AC3E}">
        <p14:creationId xmlns:p14="http://schemas.microsoft.com/office/powerpoint/2010/main" val="1604490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145AB789-F2DA-824D-BD8A-DF50C59688A5}" type="datetimeFigureOut">
              <a:rPr lang="en-US" smtClean="0"/>
              <a:t>11/14/16</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64CEB679-DF88-504E-A5CA-D8DE4D4212E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145AB789-F2DA-824D-BD8A-DF50C59688A5}"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587E5-7C28-D94D-BE1B-25CD349F5B2A}"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45AB789-F2DA-824D-BD8A-DF50C59688A5}"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587E5-7C28-D94D-BE1B-25CD349F5B2A}"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45AB789-F2DA-824D-BD8A-DF50C59688A5}" type="datetimeFigureOut">
              <a:rPr lang="en-US" smtClean="0"/>
              <a:t>11/14/16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587E5-7C28-D94D-BE1B-25CD349F5B2A}"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AB789-F2DA-824D-BD8A-DF50C59688A5}" type="datetimeFigureOut">
              <a:rPr lang="en-US" smtClean="0"/>
              <a:t>11/14/16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587E5-7C28-D94D-BE1B-25CD349F5B2A}"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AB789-F2DA-824D-BD8A-DF50C59688A5}"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587E5-7C28-D94D-BE1B-25CD349F5B2A}"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AB789-F2DA-824D-BD8A-DF50C59688A5}"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587E5-7C28-D94D-BE1B-25CD349F5B2A}"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AB789-F2DA-824D-BD8A-DF50C59688A5}"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587E5-7C28-D94D-BE1B-25CD349F5B2A}"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AB789-F2DA-824D-BD8A-DF50C59688A5}"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587E5-7C28-D94D-BE1B-25CD349F5B2A}"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AB789-F2DA-824D-BD8A-DF50C59688A5}"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587E5-7C28-D94D-BE1B-25CD349F5B2A}"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45AB789-F2DA-824D-BD8A-DF50C59688A5}" type="datetimeFigureOut">
              <a:rPr lang="en-US" smtClean="0"/>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587E5-7C28-D94D-BE1B-25CD349F5B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45AB789-F2DA-824D-BD8A-DF50C59688A5}" type="datetimeFigureOut">
              <a:rPr lang="en-US" smtClean="0"/>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587E5-7C28-D94D-BE1B-25CD349F5B2A}"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45AB789-F2DA-824D-BD8A-DF50C59688A5}" type="datetimeFigureOut">
              <a:rPr lang="en-US" smtClean="0"/>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587E5-7C28-D94D-BE1B-25CD349F5B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145AB789-F2DA-824D-BD8A-DF50C59688A5}" type="datetimeFigureOut">
              <a:rPr lang="en-US" smtClean="0"/>
              <a:t>11/14/16</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89A587E5-7C28-D94D-BE1B-25CD349F5B2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145AB789-F2DA-824D-BD8A-DF50C59688A5}" type="datetimeFigureOut">
              <a:rPr lang="en-US" smtClean="0"/>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587E5-7C28-D94D-BE1B-25CD349F5B2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5AB789-F2DA-824D-BD8A-DF50C59688A5}" type="datetimeFigureOut">
              <a:rPr lang="en-US" smtClean="0"/>
              <a:t>11/14/16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587E5-7C28-D94D-BE1B-25CD349F5B2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AB789-F2DA-824D-BD8A-DF50C59688A5}"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587E5-7C28-D94D-BE1B-25CD349F5B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45AB789-F2DA-824D-BD8A-DF50C59688A5}"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587E5-7C28-D94D-BE1B-25CD349F5B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145AB789-F2DA-824D-BD8A-DF50C59688A5}" type="datetimeFigureOut">
              <a:rPr lang="en-US" smtClean="0"/>
              <a:t>11/14/16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587E5-7C28-D94D-BE1B-25CD349F5B2A}"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45AB789-F2DA-824D-BD8A-DF50C59688A5}" type="datetimeFigureOut">
              <a:rPr lang="en-US" smtClean="0"/>
              <a:t>11/14/16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587E5-7C28-D94D-BE1B-25CD349F5B2A}"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145AB789-F2DA-824D-BD8A-DF50C59688A5}" type="datetimeFigureOut">
              <a:rPr lang="en-US" smtClean="0"/>
              <a:t>11/14/16</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89A587E5-7C28-D94D-BE1B-25CD349F5B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 id="2147483765" r:id="rId14"/>
    <p:sldLayoutId id="2147483766" r:id="rId15"/>
    <p:sldLayoutId id="2147483767" r:id="rId16"/>
    <p:sldLayoutId id="2147483768" r:id="rId17"/>
    <p:sldLayoutId id="2147483769" r:id="rId18"/>
    <p:sldLayoutId id="2147483770" r:id="rId19"/>
    <p:sldLayoutId id="2147483771"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Understanding Sexual &amp; Reproductive Health &amp; R</a:t>
            </a:r>
            <a:r>
              <a:rPr lang="en-US" sz="3600" dirty="0" smtClean="0"/>
              <a:t>ights</a:t>
            </a:r>
            <a:endParaRPr lang="en-US" sz="3600" dirty="0"/>
          </a:p>
        </p:txBody>
      </p:sp>
      <p:sp>
        <p:nvSpPr>
          <p:cNvPr id="3" name="Subtitle 2"/>
          <p:cNvSpPr>
            <a:spLocks noGrp="1"/>
          </p:cNvSpPr>
          <p:nvPr>
            <p:ph type="subTitle" idx="1"/>
          </p:nvPr>
        </p:nvSpPr>
        <p:spPr/>
        <p:txBody>
          <a:bodyPr>
            <a:normAutofit fontScale="92500" lnSpcReduction="20000"/>
          </a:bodyPr>
          <a:lstStyle/>
          <a:p>
            <a:pPr>
              <a:lnSpc>
                <a:spcPct val="110000"/>
              </a:lnSpc>
            </a:pPr>
            <a:r>
              <a:rPr lang="en-US" dirty="0" smtClean="0"/>
              <a:t>By</a:t>
            </a:r>
          </a:p>
          <a:p>
            <a:pPr>
              <a:lnSpc>
                <a:spcPct val="110000"/>
              </a:lnSpc>
            </a:pPr>
            <a:r>
              <a:rPr lang="en-US" dirty="0" smtClean="0"/>
              <a:t>Oby Nwankwo</a:t>
            </a:r>
          </a:p>
          <a:p>
            <a:pPr>
              <a:lnSpc>
                <a:spcPct val="110000"/>
              </a:lnSpc>
            </a:pPr>
            <a:r>
              <a:rPr lang="en-US" dirty="0" smtClean="0"/>
              <a:t>Executive Director, CIRDDOC</a:t>
            </a:r>
          </a:p>
          <a:p>
            <a:pPr>
              <a:lnSpc>
                <a:spcPct val="110000"/>
              </a:lnSpc>
            </a:pPr>
            <a:r>
              <a:rPr lang="en-US" dirty="0" smtClean="0"/>
              <a:t>Nigeria’s Rep at the UN CEDAW Committee</a:t>
            </a:r>
          </a:p>
          <a:p>
            <a:endParaRPr lang="en-US" dirty="0"/>
          </a:p>
        </p:txBody>
      </p:sp>
      <p:sp>
        <p:nvSpPr>
          <p:cNvPr id="4" name="TextBox 3"/>
          <p:cNvSpPr txBox="1"/>
          <p:nvPr/>
        </p:nvSpPr>
        <p:spPr>
          <a:xfrm>
            <a:off x="6536267" y="450426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2860308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Violation of SRHR</a:t>
            </a:r>
            <a:endParaRPr lang="en-US" dirty="0"/>
          </a:p>
        </p:txBody>
      </p:sp>
      <p:sp>
        <p:nvSpPr>
          <p:cNvPr id="3" name="Content Placeholder 2"/>
          <p:cNvSpPr>
            <a:spLocks noGrp="1"/>
          </p:cNvSpPr>
          <p:nvPr>
            <p:ph idx="1"/>
          </p:nvPr>
        </p:nvSpPr>
        <p:spPr>
          <a:xfrm>
            <a:off x="1089024" y="1801906"/>
            <a:ext cx="7272339" cy="4852894"/>
          </a:xfrm>
        </p:spPr>
        <p:txBody>
          <a:bodyPr>
            <a:noAutofit/>
          </a:bodyPr>
          <a:lstStyle/>
          <a:p>
            <a:r>
              <a:rPr lang="en-US" dirty="0"/>
              <a:t>Despite </a:t>
            </a:r>
            <a:r>
              <a:rPr lang="en-US" dirty="0" smtClean="0"/>
              <a:t>international and national </a:t>
            </a:r>
            <a:r>
              <a:rPr lang="en-US" dirty="0"/>
              <a:t>obligations, violations of women’s </a:t>
            </a:r>
            <a:r>
              <a:rPr lang="en-US" dirty="0" smtClean="0"/>
              <a:t>SRHR </a:t>
            </a:r>
            <a:r>
              <a:rPr lang="en-US" dirty="0"/>
              <a:t>are frequent. </a:t>
            </a:r>
            <a:endParaRPr lang="en-US" dirty="0" smtClean="0"/>
          </a:p>
          <a:p>
            <a:r>
              <a:rPr lang="en-US" dirty="0" smtClean="0"/>
              <a:t>These </a:t>
            </a:r>
            <a:r>
              <a:rPr lang="en-US" dirty="0"/>
              <a:t>take many forms including </a:t>
            </a:r>
            <a:endParaRPr lang="en-US" dirty="0" smtClean="0"/>
          </a:p>
          <a:p>
            <a:pPr lvl="1"/>
            <a:r>
              <a:rPr lang="en-US" sz="2000" dirty="0" smtClean="0"/>
              <a:t>denial </a:t>
            </a:r>
            <a:r>
              <a:rPr lang="en-US" sz="2000" dirty="0"/>
              <a:t>of access to services that only women require, or </a:t>
            </a:r>
            <a:endParaRPr lang="en-US" sz="2000" dirty="0" smtClean="0"/>
          </a:p>
          <a:p>
            <a:pPr lvl="1"/>
            <a:r>
              <a:rPr lang="en-US" sz="2000" dirty="0" smtClean="0"/>
              <a:t>poor </a:t>
            </a:r>
            <a:r>
              <a:rPr lang="en-US" sz="2000" dirty="0"/>
              <a:t>quality services, </a:t>
            </a:r>
            <a:endParaRPr lang="en-US" sz="2000" dirty="0" smtClean="0"/>
          </a:p>
          <a:p>
            <a:pPr lvl="1"/>
            <a:r>
              <a:rPr lang="en-US" sz="2000" dirty="0" smtClean="0"/>
              <a:t>subjecting </a:t>
            </a:r>
            <a:r>
              <a:rPr lang="en-US" sz="2000" dirty="0"/>
              <a:t>women’s access to services to third party authorization, and </a:t>
            </a:r>
            <a:endParaRPr lang="en-US" sz="2000" dirty="0" smtClean="0"/>
          </a:p>
          <a:p>
            <a:pPr lvl="1"/>
            <a:r>
              <a:rPr lang="en-US" sz="2000" dirty="0" smtClean="0"/>
              <a:t>performance </a:t>
            </a:r>
            <a:r>
              <a:rPr lang="en-US" sz="2000" dirty="0"/>
              <a:t>of procedures related to women’s </a:t>
            </a:r>
            <a:r>
              <a:rPr lang="en-US" sz="2000" dirty="0" smtClean="0"/>
              <a:t>SRH </a:t>
            </a:r>
            <a:r>
              <a:rPr lang="en-US" sz="2000" dirty="0"/>
              <a:t>without the woman’s consent, including forced sterilization, forced virginity examinations, and forced abortion. </a:t>
            </a:r>
            <a:endParaRPr lang="en-US" sz="2000" dirty="0" smtClean="0"/>
          </a:p>
          <a:p>
            <a:pPr lvl="1"/>
            <a:r>
              <a:rPr lang="en-US" sz="2000" dirty="0" smtClean="0"/>
              <a:t>Women’s SRHR are </a:t>
            </a:r>
            <a:r>
              <a:rPr lang="en-US" sz="2000" dirty="0"/>
              <a:t>also at risk when they are subjected to </a:t>
            </a:r>
            <a:r>
              <a:rPr lang="en-US" sz="2000" dirty="0" smtClean="0"/>
              <a:t>FGM </a:t>
            </a:r>
            <a:r>
              <a:rPr lang="en-US" sz="2000" dirty="0"/>
              <a:t>and early marriage.</a:t>
            </a:r>
          </a:p>
        </p:txBody>
      </p:sp>
    </p:spTree>
    <p:extLst>
      <p:ext uri="{BB962C8B-B14F-4D97-AF65-F5344CB8AC3E}">
        <p14:creationId xmlns:p14="http://schemas.microsoft.com/office/powerpoint/2010/main" val="27879668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SRHR</a:t>
            </a:r>
            <a:endParaRPr lang="en-US" dirty="0"/>
          </a:p>
        </p:txBody>
      </p:sp>
      <p:sp>
        <p:nvSpPr>
          <p:cNvPr id="3" name="Content Placeholder 2"/>
          <p:cNvSpPr>
            <a:spLocks noGrp="1"/>
          </p:cNvSpPr>
          <p:nvPr>
            <p:ph idx="1"/>
          </p:nvPr>
        </p:nvSpPr>
        <p:spPr>
          <a:xfrm>
            <a:off x="914400" y="1735137"/>
            <a:ext cx="7313613" cy="4936595"/>
          </a:xfrm>
        </p:spPr>
        <p:txBody>
          <a:bodyPr>
            <a:normAutofit fontScale="92500" lnSpcReduction="10000"/>
          </a:bodyPr>
          <a:lstStyle/>
          <a:p>
            <a:r>
              <a:rPr lang="en-US" dirty="0"/>
              <a:t>Violations of women’s </a:t>
            </a:r>
            <a:r>
              <a:rPr lang="en-US" dirty="0" smtClean="0"/>
              <a:t>SRHR are </a:t>
            </a:r>
            <a:r>
              <a:rPr lang="en-US" dirty="0"/>
              <a:t>often deeply engrained in societal values pertaining to women’s sexuality. </a:t>
            </a:r>
            <a:endParaRPr lang="en-US" dirty="0" smtClean="0"/>
          </a:p>
          <a:p>
            <a:r>
              <a:rPr lang="en-US" dirty="0" smtClean="0"/>
              <a:t>Patriarchal </a:t>
            </a:r>
            <a:r>
              <a:rPr lang="en-US" dirty="0"/>
              <a:t>concepts of women’s roles within the family mean that women are often valued based on their ability to reproduce. </a:t>
            </a:r>
            <a:endParaRPr lang="en-US" dirty="0" smtClean="0"/>
          </a:p>
          <a:p>
            <a:r>
              <a:rPr lang="en-US" dirty="0" smtClean="0"/>
              <a:t>Early </a:t>
            </a:r>
            <a:r>
              <a:rPr lang="en-US" dirty="0"/>
              <a:t>marriage and pregnancy, or repeated pregnancies spaced too closely together, often as the result of efforts to produce male offspring because of the preference for sons, has a devastating impact on women’s health with sometimes fatal consequences. </a:t>
            </a:r>
            <a:endParaRPr lang="en-US" dirty="0" smtClean="0"/>
          </a:p>
          <a:p>
            <a:r>
              <a:rPr lang="en-US" dirty="0" smtClean="0"/>
              <a:t>Women </a:t>
            </a:r>
            <a:r>
              <a:rPr lang="en-US" dirty="0"/>
              <a:t>are also often blamed for infertility, suffering </a:t>
            </a:r>
            <a:r>
              <a:rPr lang="en-US" dirty="0">
                <a:solidFill>
                  <a:srgbClr val="000000"/>
                </a:solidFill>
              </a:rPr>
              <a:t>ostracism and being subjected various human rights </a:t>
            </a:r>
            <a:r>
              <a:rPr lang="en-US" dirty="0"/>
              <a:t>violations as a result.</a:t>
            </a:r>
          </a:p>
        </p:txBody>
      </p:sp>
    </p:spTree>
    <p:extLst>
      <p:ext uri="{BB962C8B-B14F-4D97-AF65-F5344CB8AC3E}">
        <p14:creationId xmlns:p14="http://schemas.microsoft.com/office/powerpoint/2010/main" val="12144742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SRH</a:t>
            </a:r>
            <a:endParaRPr lang="en-US" dirty="0"/>
          </a:p>
        </p:txBody>
      </p:sp>
      <p:sp>
        <p:nvSpPr>
          <p:cNvPr id="3" name="Content Placeholder 2"/>
          <p:cNvSpPr>
            <a:spLocks noGrp="1"/>
          </p:cNvSpPr>
          <p:nvPr>
            <p:ph idx="1"/>
          </p:nvPr>
        </p:nvSpPr>
        <p:spPr/>
        <p:txBody>
          <a:bodyPr/>
          <a:lstStyle/>
          <a:p>
            <a:r>
              <a:rPr lang="en-US" dirty="0"/>
              <a:t>Access to affordable and relevant health services and to accurate, comprehensive health information are fundamental human rights. </a:t>
            </a:r>
          </a:p>
          <a:p>
            <a:r>
              <a:rPr lang="en-US" dirty="0"/>
              <a:t>Yet, gender-based discrimination, lack of access to education, poverty, and VAW/G can all prevent these rights from being realized for women and girls -- challenges that are often particularly acute when it comes to SRHRs and safe motherhood.</a:t>
            </a:r>
          </a:p>
          <a:p>
            <a:endParaRPr lang="en-US" dirty="0"/>
          </a:p>
        </p:txBody>
      </p:sp>
    </p:spTree>
    <p:extLst>
      <p:ext uri="{BB962C8B-B14F-4D97-AF65-F5344CB8AC3E}">
        <p14:creationId xmlns:p14="http://schemas.microsoft.com/office/powerpoint/2010/main" val="14203234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Status of SRHR in Nigeria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889280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HIV</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608854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a:t>
            </a:r>
            <a:endParaRPr lang="en-US" dirty="0"/>
          </a:p>
        </p:txBody>
      </p:sp>
      <p:sp>
        <p:nvSpPr>
          <p:cNvPr id="3" name="Content Placeholder 2"/>
          <p:cNvSpPr>
            <a:spLocks noGrp="1"/>
          </p:cNvSpPr>
          <p:nvPr>
            <p:ph idx="1"/>
          </p:nvPr>
        </p:nvSpPr>
        <p:spPr/>
        <p:txBody>
          <a:bodyPr>
            <a:normAutofit/>
          </a:bodyPr>
          <a:lstStyle/>
          <a:p>
            <a:r>
              <a:rPr lang="en-US" dirty="0"/>
              <a:t>Addressing the HIV epidemic is an integral part of addressing </a:t>
            </a:r>
            <a:r>
              <a:rPr lang="en-US" dirty="0" smtClean="0"/>
              <a:t>SRHR.</a:t>
            </a:r>
          </a:p>
          <a:p>
            <a:r>
              <a:rPr lang="en-US" dirty="0" smtClean="0"/>
              <a:t>Sexual </a:t>
            </a:r>
            <a:r>
              <a:rPr lang="en-US" dirty="0"/>
              <a:t>relations </a:t>
            </a:r>
            <a:r>
              <a:rPr lang="en-US" dirty="0" smtClean="0"/>
              <a:t>is one of </a:t>
            </a:r>
            <a:r>
              <a:rPr lang="en-US" dirty="0"/>
              <a:t>the primary modes of HIV </a:t>
            </a:r>
            <a:r>
              <a:rPr lang="en-US" dirty="0" smtClean="0"/>
              <a:t>transmission</a:t>
            </a:r>
          </a:p>
          <a:p>
            <a:r>
              <a:rPr lang="en-US" dirty="0"/>
              <a:t>T</a:t>
            </a:r>
            <a:r>
              <a:rPr lang="en-US" dirty="0" smtClean="0"/>
              <a:t>he right to </a:t>
            </a:r>
            <a:r>
              <a:rPr lang="en-US" dirty="0"/>
              <a:t>information, autonomy and non-discrimination, are critical </a:t>
            </a:r>
            <a:r>
              <a:rPr lang="en-US" dirty="0" smtClean="0"/>
              <a:t>to successful </a:t>
            </a:r>
            <a:r>
              <a:rPr lang="en-US" dirty="0"/>
              <a:t>AIDS responses</a:t>
            </a:r>
            <a:r>
              <a:rPr lang="en-US" dirty="0" smtClean="0"/>
              <a:t>.</a:t>
            </a:r>
          </a:p>
          <a:p>
            <a:endParaRPr lang="en-US" dirty="0"/>
          </a:p>
        </p:txBody>
      </p:sp>
    </p:spTree>
    <p:extLst>
      <p:ext uri="{BB962C8B-B14F-4D97-AF65-F5344CB8AC3E}">
        <p14:creationId xmlns:p14="http://schemas.microsoft.com/office/powerpoint/2010/main" val="93886941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a:t>
            </a:r>
            <a:endParaRPr lang="en-US" dirty="0"/>
          </a:p>
        </p:txBody>
      </p:sp>
      <p:sp>
        <p:nvSpPr>
          <p:cNvPr id="3" name="Content Placeholder 2"/>
          <p:cNvSpPr>
            <a:spLocks noGrp="1"/>
          </p:cNvSpPr>
          <p:nvPr>
            <p:ph idx="1"/>
          </p:nvPr>
        </p:nvSpPr>
        <p:spPr>
          <a:xfrm>
            <a:off x="914400" y="1735137"/>
            <a:ext cx="7313613" cy="4834995"/>
          </a:xfrm>
        </p:spPr>
        <p:txBody>
          <a:bodyPr>
            <a:normAutofit lnSpcReduction="10000"/>
          </a:bodyPr>
          <a:lstStyle/>
          <a:p>
            <a:r>
              <a:rPr lang="en-US" dirty="0" smtClean="0"/>
              <a:t>Gender </a:t>
            </a:r>
            <a:r>
              <a:rPr lang="en-US" dirty="0"/>
              <a:t>inequalities often limit </a:t>
            </a:r>
            <a:r>
              <a:rPr lang="en-US" dirty="0" smtClean="0"/>
              <a:t>young women’s </a:t>
            </a:r>
            <a:r>
              <a:rPr lang="en-US" dirty="0"/>
              <a:t>access to health care and education, resulting in young women </a:t>
            </a:r>
            <a:r>
              <a:rPr lang="en-US" dirty="0" smtClean="0"/>
              <a:t>accounting for </a:t>
            </a:r>
            <a:r>
              <a:rPr lang="en-US" dirty="0"/>
              <a:t>a disproportionate number (60%) of new infections among young people living </a:t>
            </a:r>
            <a:r>
              <a:rPr lang="en-US" dirty="0" smtClean="0"/>
              <a:t>with HIV.</a:t>
            </a:r>
          </a:p>
          <a:p>
            <a:r>
              <a:rPr lang="en-US" dirty="0" smtClean="0"/>
              <a:t>GBV, </a:t>
            </a:r>
            <a:r>
              <a:rPr lang="en-US" dirty="0"/>
              <a:t>including rape, and early marriage </a:t>
            </a:r>
            <a:r>
              <a:rPr lang="en-US" dirty="0" smtClean="0"/>
              <a:t>prevent women &amp; </a:t>
            </a:r>
            <a:r>
              <a:rPr lang="en-US" dirty="0"/>
              <a:t>girls from being able to adequately protect themselves from HIV.</a:t>
            </a:r>
          </a:p>
          <a:p>
            <a:r>
              <a:rPr lang="en-US" dirty="0"/>
              <a:t>Women living with HIV also face challenges to being able to make autonomous </a:t>
            </a:r>
            <a:r>
              <a:rPr lang="en-US" dirty="0" smtClean="0"/>
              <a:t>and informed </a:t>
            </a:r>
            <a:r>
              <a:rPr lang="en-US" dirty="0"/>
              <a:t>family planning decisions; </a:t>
            </a:r>
            <a:endParaRPr lang="en-US" dirty="0" smtClean="0"/>
          </a:p>
          <a:p>
            <a:r>
              <a:rPr lang="en-US" dirty="0" smtClean="0"/>
              <a:t>Lack of adequate </a:t>
            </a:r>
            <a:r>
              <a:rPr lang="en-US" dirty="0"/>
              <a:t>information on </a:t>
            </a:r>
            <a:r>
              <a:rPr lang="en-US" dirty="0" smtClean="0"/>
              <a:t>family planning </a:t>
            </a:r>
          </a:p>
        </p:txBody>
      </p:sp>
    </p:spTree>
    <p:extLst>
      <p:ext uri="{BB962C8B-B14F-4D97-AF65-F5344CB8AC3E}">
        <p14:creationId xmlns:p14="http://schemas.microsoft.com/office/powerpoint/2010/main" val="309392964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024" y="274637"/>
            <a:ext cx="7272339" cy="961497"/>
          </a:xfrm>
        </p:spPr>
        <p:txBody>
          <a:bodyPr/>
          <a:lstStyle/>
          <a:p>
            <a:r>
              <a:rPr lang="en-US" dirty="0" smtClean="0"/>
              <a:t>HIV – High Risk Groups</a:t>
            </a:r>
            <a:endParaRPr lang="en-US" dirty="0"/>
          </a:p>
        </p:txBody>
      </p:sp>
      <p:sp>
        <p:nvSpPr>
          <p:cNvPr id="3" name="Content Placeholder 2"/>
          <p:cNvSpPr>
            <a:spLocks noGrp="1"/>
          </p:cNvSpPr>
          <p:nvPr>
            <p:ph idx="1"/>
          </p:nvPr>
        </p:nvSpPr>
        <p:spPr>
          <a:xfrm>
            <a:off x="1089024" y="1236134"/>
            <a:ext cx="8054976" cy="5452534"/>
          </a:xfrm>
        </p:spPr>
        <p:txBody>
          <a:bodyPr>
            <a:noAutofit/>
          </a:bodyPr>
          <a:lstStyle/>
          <a:p>
            <a:r>
              <a:rPr lang="en-US" dirty="0"/>
              <a:t>Certain population groups face higher risks of contracting HIV due to factors related </a:t>
            </a:r>
            <a:r>
              <a:rPr lang="en-US" dirty="0" smtClean="0"/>
              <a:t>to discrimination </a:t>
            </a:r>
            <a:r>
              <a:rPr lang="en-US" dirty="0"/>
              <a:t>and exclusion</a:t>
            </a:r>
            <a:r>
              <a:rPr lang="en-US" dirty="0" smtClean="0"/>
              <a:t>.</a:t>
            </a:r>
          </a:p>
          <a:p>
            <a:r>
              <a:rPr lang="en-US" dirty="0" smtClean="0"/>
              <a:t>Gay Men </a:t>
            </a:r>
            <a:r>
              <a:rPr lang="en-US" dirty="0"/>
              <a:t>who have sex with men </a:t>
            </a:r>
            <a:endParaRPr lang="en-US" dirty="0" smtClean="0"/>
          </a:p>
          <a:p>
            <a:r>
              <a:rPr lang="en-US" dirty="0" smtClean="0"/>
              <a:t>Sex </a:t>
            </a:r>
            <a:r>
              <a:rPr lang="en-US" dirty="0"/>
              <a:t>workers </a:t>
            </a:r>
            <a:endParaRPr lang="en-US" dirty="0" smtClean="0"/>
          </a:p>
          <a:p>
            <a:r>
              <a:rPr lang="en-US" dirty="0" smtClean="0"/>
              <a:t>Criminalization </a:t>
            </a:r>
            <a:r>
              <a:rPr lang="en-US" dirty="0"/>
              <a:t>of sex work, as well as stigmatizing </a:t>
            </a:r>
            <a:r>
              <a:rPr lang="en-US" dirty="0" smtClean="0"/>
              <a:t>social environments</a:t>
            </a:r>
            <a:r>
              <a:rPr lang="en-US" dirty="0"/>
              <a:t>, increases this </a:t>
            </a:r>
            <a:r>
              <a:rPr lang="en-US" dirty="0" smtClean="0"/>
              <a:t>vulnerability</a:t>
            </a:r>
          </a:p>
          <a:p>
            <a:r>
              <a:rPr lang="en-US" dirty="0"/>
              <a:t>S</a:t>
            </a:r>
            <a:r>
              <a:rPr lang="en-US" dirty="0" smtClean="0"/>
              <a:t>tigma </a:t>
            </a:r>
            <a:r>
              <a:rPr lang="en-US" dirty="0"/>
              <a:t>and </a:t>
            </a:r>
            <a:r>
              <a:rPr lang="en-US" dirty="0" smtClean="0"/>
              <a:t>discrimination drive </a:t>
            </a:r>
            <a:r>
              <a:rPr lang="en-US" dirty="0"/>
              <a:t>vulnerable communities away from </a:t>
            </a:r>
            <a:r>
              <a:rPr lang="en-US" dirty="0" smtClean="0"/>
              <a:t>HIV prevention</a:t>
            </a:r>
            <a:r>
              <a:rPr lang="en-US" dirty="0"/>
              <a:t>, treatment and care.</a:t>
            </a:r>
          </a:p>
        </p:txBody>
      </p:sp>
    </p:spTree>
    <p:extLst>
      <p:ext uri="{BB962C8B-B14F-4D97-AF65-F5344CB8AC3E}">
        <p14:creationId xmlns:p14="http://schemas.microsoft.com/office/powerpoint/2010/main" val="25454743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 Impact on Women’s Health</a:t>
            </a:r>
            <a:endParaRPr lang="en-US" dirty="0"/>
          </a:p>
        </p:txBody>
      </p:sp>
      <p:sp>
        <p:nvSpPr>
          <p:cNvPr id="3" name="Content Placeholder 2"/>
          <p:cNvSpPr>
            <a:spLocks noGrp="1"/>
          </p:cNvSpPr>
          <p:nvPr>
            <p:ph idx="1"/>
          </p:nvPr>
        </p:nvSpPr>
        <p:spPr/>
        <p:txBody>
          <a:bodyPr>
            <a:noAutofit/>
          </a:bodyPr>
          <a:lstStyle/>
          <a:p>
            <a:r>
              <a:rPr lang="en-US" dirty="0" smtClean="0"/>
              <a:t>Women’s and adolescents’ SRHRs are severely impacted by HIV</a:t>
            </a:r>
          </a:p>
          <a:p>
            <a:r>
              <a:rPr lang="en-US" dirty="0" smtClean="0"/>
              <a:t>As </a:t>
            </a:r>
            <a:r>
              <a:rPr lang="en-US" dirty="0"/>
              <a:t>a </a:t>
            </a:r>
            <a:r>
              <a:rPr lang="en-US" dirty="0" smtClean="0"/>
              <a:t>consequence of </a:t>
            </a:r>
            <a:r>
              <a:rPr lang="en-US" dirty="0"/>
              <a:t>unequal power relations based </a:t>
            </a:r>
            <a:r>
              <a:rPr lang="en-US" dirty="0" smtClean="0"/>
              <a:t>on gender</a:t>
            </a:r>
            <a:r>
              <a:rPr lang="en-US" dirty="0"/>
              <a:t>, </a:t>
            </a:r>
            <a:r>
              <a:rPr lang="en-US" dirty="0" smtClean="0"/>
              <a:t>women &amp; girls are often </a:t>
            </a:r>
            <a:r>
              <a:rPr lang="en-US" dirty="0"/>
              <a:t>unable to refuse sex or insist on </a:t>
            </a:r>
            <a:r>
              <a:rPr lang="en-US" dirty="0" smtClean="0"/>
              <a:t>safe and </a:t>
            </a:r>
            <a:r>
              <a:rPr lang="en-US" dirty="0"/>
              <a:t>responsible sex practices. </a:t>
            </a:r>
            <a:endParaRPr lang="en-US" dirty="0" smtClean="0"/>
          </a:p>
          <a:p>
            <a:r>
              <a:rPr lang="en-US" dirty="0" smtClean="0"/>
              <a:t>HTPs</a:t>
            </a:r>
            <a:r>
              <a:rPr lang="en-US" dirty="0"/>
              <a:t>, such as </a:t>
            </a:r>
            <a:r>
              <a:rPr lang="en-US" dirty="0" smtClean="0"/>
              <a:t>FGM, </a:t>
            </a:r>
            <a:r>
              <a:rPr lang="en-US" dirty="0"/>
              <a:t>polygamy, </a:t>
            </a:r>
            <a:r>
              <a:rPr lang="en-US" dirty="0" smtClean="0"/>
              <a:t>and marital rape</a:t>
            </a:r>
            <a:r>
              <a:rPr lang="en-US" dirty="0"/>
              <a:t>, may also expose girls and women </a:t>
            </a:r>
            <a:r>
              <a:rPr lang="en-US" dirty="0" smtClean="0"/>
              <a:t>to the </a:t>
            </a:r>
            <a:r>
              <a:rPr lang="en-US" dirty="0"/>
              <a:t>risk </a:t>
            </a:r>
            <a:r>
              <a:rPr lang="en-US" dirty="0" smtClean="0"/>
              <a:t>of contracting </a:t>
            </a:r>
            <a:r>
              <a:rPr lang="en-US" dirty="0"/>
              <a:t>HIV/AIDS and </a:t>
            </a:r>
            <a:r>
              <a:rPr lang="en-US" dirty="0" smtClean="0"/>
              <a:t>other sexually </a:t>
            </a:r>
            <a:r>
              <a:rPr lang="en-US" dirty="0"/>
              <a:t>transmitted diseases.</a:t>
            </a:r>
            <a:r>
              <a:rPr lang="en-US" dirty="0" smtClean="0"/>
              <a:t>”</a:t>
            </a:r>
            <a:endParaRPr lang="en-US" dirty="0"/>
          </a:p>
        </p:txBody>
      </p:sp>
    </p:spTree>
    <p:extLst>
      <p:ext uri="{BB962C8B-B14F-4D97-AF65-F5344CB8AC3E}">
        <p14:creationId xmlns:p14="http://schemas.microsoft.com/office/powerpoint/2010/main" val="166197743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and Risky </a:t>
            </a:r>
            <a:r>
              <a:rPr lang="en-US" dirty="0" err="1" smtClean="0"/>
              <a:t>behaviour</a:t>
            </a:r>
            <a:endParaRPr lang="en-US" dirty="0"/>
          </a:p>
        </p:txBody>
      </p:sp>
      <p:sp>
        <p:nvSpPr>
          <p:cNvPr id="3" name="Content Placeholder 2"/>
          <p:cNvSpPr>
            <a:spLocks noGrp="1"/>
          </p:cNvSpPr>
          <p:nvPr>
            <p:ph idx="1"/>
          </p:nvPr>
        </p:nvSpPr>
        <p:spPr/>
        <p:txBody>
          <a:bodyPr/>
          <a:lstStyle/>
          <a:p>
            <a:r>
              <a:rPr lang="en-US" dirty="0"/>
              <a:t>Lack of property and inheritance rights also expose women and girls to risky </a:t>
            </a:r>
            <a:r>
              <a:rPr lang="en-US" dirty="0" err="1"/>
              <a:t>behaviours</a:t>
            </a:r>
            <a:r>
              <a:rPr lang="en-US" dirty="0"/>
              <a:t> with men</a:t>
            </a:r>
          </a:p>
          <a:p>
            <a:r>
              <a:rPr lang="en-US" dirty="0"/>
              <a:t>To keep their husband’s property since access to property and inheritance is only through a male relative. </a:t>
            </a:r>
          </a:p>
          <a:p>
            <a:r>
              <a:rPr lang="en-US" dirty="0"/>
              <a:t>Contributes to the spread of HIV and AIDS and exposes women to danger.</a:t>
            </a:r>
          </a:p>
          <a:p>
            <a:endParaRPr lang="en-US" dirty="0"/>
          </a:p>
        </p:txBody>
      </p:sp>
    </p:spTree>
    <p:extLst>
      <p:ext uri="{BB962C8B-B14F-4D97-AF65-F5344CB8AC3E}">
        <p14:creationId xmlns:p14="http://schemas.microsoft.com/office/powerpoint/2010/main" val="8225172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Presentation</a:t>
            </a:r>
            <a:endParaRPr lang="en-US" dirty="0"/>
          </a:p>
        </p:txBody>
      </p:sp>
      <p:sp>
        <p:nvSpPr>
          <p:cNvPr id="3" name="Content Placeholder 2"/>
          <p:cNvSpPr>
            <a:spLocks noGrp="1"/>
          </p:cNvSpPr>
          <p:nvPr>
            <p:ph idx="1"/>
          </p:nvPr>
        </p:nvSpPr>
        <p:spPr>
          <a:xfrm>
            <a:off x="457200" y="1600200"/>
            <a:ext cx="8229600" cy="4708639"/>
          </a:xfrm>
        </p:spPr>
        <p:txBody>
          <a:bodyPr>
            <a:normAutofit fontScale="40000" lnSpcReduction="20000"/>
          </a:bodyPr>
          <a:lstStyle/>
          <a:p>
            <a:pPr>
              <a:lnSpc>
                <a:spcPct val="110000"/>
              </a:lnSpc>
              <a:spcAft>
                <a:spcPts val="1200"/>
              </a:spcAft>
            </a:pPr>
            <a:r>
              <a:rPr lang="en-US" sz="6000" b="1" dirty="0"/>
              <a:t>Introduction </a:t>
            </a:r>
            <a:r>
              <a:rPr lang="en-US" sz="6000" b="1" dirty="0" smtClean="0"/>
              <a:t>and Definitions</a:t>
            </a:r>
          </a:p>
          <a:p>
            <a:pPr>
              <a:lnSpc>
                <a:spcPct val="110000"/>
              </a:lnSpc>
              <a:spcAft>
                <a:spcPts val="1200"/>
              </a:spcAft>
            </a:pPr>
            <a:r>
              <a:rPr lang="en-US" sz="6000" b="1" dirty="0" smtClean="0"/>
              <a:t>Status </a:t>
            </a:r>
            <a:r>
              <a:rPr lang="en-US" sz="6000" b="1" dirty="0"/>
              <a:t>of Women’s Reproductive Health and Rights </a:t>
            </a:r>
            <a:r>
              <a:rPr lang="en-US" sz="6000" b="1" dirty="0" smtClean="0"/>
              <a:t>in Nigeria</a:t>
            </a:r>
          </a:p>
          <a:p>
            <a:pPr lvl="1"/>
            <a:r>
              <a:rPr lang="en-US" sz="6000" dirty="0"/>
              <a:t>HIV</a:t>
            </a:r>
          </a:p>
          <a:p>
            <a:pPr lvl="1"/>
            <a:r>
              <a:rPr lang="en-US" sz="6000" dirty="0"/>
              <a:t>Harmful Traditional Practices </a:t>
            </a:r>
          </a:p>
          <a:p>
            <a:pPr lvl="1"/>
            <a:r>
              <a:rPr lang="en-US" sz="6000" dirty="0"/>
              <a:t>Contraception and Family </a:t>
            </a:r>
            <a:r>
              <a:rPr lang="en-US" sz="6000" dirty="0" smtClean="0"/>
              <a:t>Planning</a:t>
            </a:r>
            <a:endParaRPr lang="en-US" sz="6000" dirty="0"/>
          </a:p>
          <a:p>
            <a:pPr lvl="1"/>
            <a:r>
              <a:rPr lang="en-US" sz="6000" dirty="0"/>
              <a:t>Maternal Mortality and morbidity</a:t>
            </a:r>
          </a:p>
          <a:p>
            <a:pPr lvl="1"/>
            <a:r>
              <a:rPr lang="en-US" sz="6000" dirty="0" smtClean="0"/>
              <a:t>Adolescents</a:t>
            </a:r>
            <a:endParaRPr lang="en-US" sz="12000" dirty="0"/>
          </a:p>
          <a:p>
            <a:pPr>
              <a:lnSpc>
                <a:spcPct val="110000"/>
              </a:lnSpc>
              <a:spcAft>
                <a:spcPts val="1200"/>
              </a:spcAft>
            </a:pPr>
            <a:r>
              <a:rPr lang="en-US" sz="6000" b="1" dirty="0" smtClean="0"/>
              <a:t>Role of the Traditional Rulers and Religious leaders</a:t>
            </a:r>
          </a:p>
          <a:p>
            <a:pPr marL="0" indent="0">
              <a:buNone/>
            </a:pPr>
            <a:endParaRPr lang="en-US" dirty="0"/>
          </a:p>
        </p:txBody>
      </p:sp>
    </p:spTree>
    <p:extLst>
      <p:ext uri="{BB962C8B-B14F-4D97-AF65-F5344CB8AC3E}">
        <p14:creationId xmlns:p14="http://schemas.microsoft.com/office/powerpoint/2010/main" val="277939227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Traditional Rulers</a:t>
            </a:r>
            <a:endParaRPr lang="en-US" dirty="0"/>
          </a:p>
        </p:txBody>
      </p:sp>
      <p:sp>
        <p:nvSpPr>
          <p:cNvPr id="3" name="Content Placeholder 2"/>
          <p:cNvSpPr>
            <a:spLocks noGrp="1"/>
          </p:cNvSpPr>
          <p:nvPr>
            <p:ph idx="1"/>
          </p:nvPr>
        </p:nvSpPr>
        <p:spPr/>
        <p:txBody>
          <a:bodyPr/>
          <a:lstStyle/>
          <a:p>
            <a:r>
              <a:rPr lang="en-US" dirty="0" smtClean="0"/>
              <a:t>Note on the flip chart paper the input of participants.</a:t>
            </a:r>
            <a:endParaRPr lang="en-US" dirty="0"/>
          </a:p>
        </p:txBody>
      </p:sp>
    </p:spTree>
    <p:extLst>
      <p:ext uri="{BB962C8B-B14F-4D97-AF65-F5344CB8AC3E}">
        <p14:creationId xmlns:p14="http://schemas.microsoft.com/office/powerpoint/2010/main" val="191077717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Traditional Rulers</a:t>
            </a:r>
            <a:endParaRPr lang="en-US" dirty="0"/>
          </a:p>
        </p:txBody>
      </p:sp>
      <p:sp>
        <p:nvSpPr>
          <p:cNvPr id="3" name="Content Placeholder 2"/>
          <p:cNvSpPr>
            <a:spLocks noGrp="1"/>
          </p:cNvSpPr>
          <p:nvPr>
            <p:ph idx="1"/>
          </p:nvPr>
        </p:nvSpPr>
        <p:spPr>
          <a:xfrm>
            <a:off x="1089024" y="1371600"/>
            <a:ext cx="7272339" cy="5300133"/>
          </a:xfrm>
        </p:spPr>
        <p:txBody>
          <a:bodyPr>
            <a:normAutofit fontScale="25000" lnSpcReduction="20000"/>
          </a:bodyPr>
          <a:lstStyle/>
          <a:p>
            <a:pPr lvl="1">
              <a:lnSpc>
                <a:spcPct val="90000"/>
              </a:lnSpc>
              <a:spcBef>
                <a:spcPts val="1200"/>
              </a:spcBef>
              <a:spcAft>
                <a:spcPts val="600"/>
              </a:spcAft>
            </a:pPr>
            <a:r>
              <a:rPr lang="en-US" sz="9600" dirty="0" smtClean="0"/>
              <a:t>Eliminate </a:t>
            </a:r>
            <a:r>
              <a:rPr lang="en-US" sz="9600" dirty="0"/>
              <a:t>stigma, discrimination and violence related to </a:t>
            </a:r>
            <a:r>
              <a:rPr lang="en-US" sz="9600" dirty="0" smtClean="0"/>
              <a:t>HIV,</a:t>
            </a:r>
            <a:endParaRPr lang="en-US" sz="9600" dirty="0"/>
          </a:p>
          <a:p>
            <a:pPr lvl="1">
              <a:lnSpc>
                <a:spcPct val="90000"/>
              </a:lnSpc>
              <a:spcBef>
                <a:spcPts val="1200"/>
              </a:spcBef>
              <a:spcAft>
                <a:spcPts val="600"/>
              </a:spcAft>
            </a:pPr>
            <a:r>
              <a:rPr lang="en-US" sz="9600" dirty="0"/>
              <a:t>P</a:t>
            </a:r>
            <a:r>
              <a:rPr lang="en-US" sz="9600" dirty="0" smtClean="0"/>
              <a:t>romote </a:t>
            </a:r>
            <a:r>
              <a:rPr lang="en-US" sz="9600" dirty="0"/>
              <a:t>access to HIV prevention, treatment, </a:t>
            </a:r>
            <a:r>
              <a:rPr lang="en-US" sz="9600" dirty="0" smtClean="0"/>
              <a:t>care, </a:t>
            </a:r>
          </a:p>
          <a:p>
            <a:pPr lvl="1">
              <a:lnSpc>
                <a:spcPct val="90000"/>
              </a:lnSpc>
              <a:spcBef>
                <a:spcPts val="1200"/>
              </a:spcBef>
              <a:spcAft>
                <a:spcPts val="600"/>
              </a:spcAft>
            </a:pPr>
            <a:r>
              <a:rPr lang="en-US" sz="9600" dirty="0" smtClean="0"/>
              <a:t>Support non</a:t>
            </a:r>
            <a:r>
              <a:rPr lang="en-US" sz="9600" dirty="0"/>
              <a:t>-discriminatory access to education, health care</a:t>
            </a:r>
            <a:r>
              <a:rPr lang="en-US" sz="9600" dirty="0" smtClean="0"/>
              <a:t>, employment </a:t>
            </a:r>
            <a:r>
              <a:rPr lang="en-US" sz="9600" dirty="0"/>
              <a:t>and social services,</a:t>
            </a:r>
          </a:p>
          <a:p>
            <a:pPr lvl="1">
              <a:lnSpc>
                <a:spcPct val="90000"/>
              </a:lnSpc>
              <a:spcBef>
                <a:spcPts val="1200"/>
              </a:spcBef>
              <a:spcAft>
                <a:spcPts val="600"/>
              </a:spcAft>
            </a:pPr>
            <a:r>
              <a:rPr lang="en-US" sz="9600" dirty="0" smtClean="0"/>
              <a:t>Protect for </a:t>
            </a:r>
            <a:r>
              <a:rPr lang="en-US" sz="9600" dirty="0"/>
              <a:t>people affected by HIV, including </a:t>
            </a:r>
            <a:r>
              <a:rPr lang="en-US" sz="9600" dirty="0" smtClean="0"/>
              <a:t>and </a:t>
            </a:r>
            <a:r>
              <a:rPr lang="en-US" sz="9600" dirty="0"/>
              <a:t>respect for privacy and confidentiality,</a:t>
            </a:r>
          </a:p>
          <a:p>
            <a:pPr lvl="1">
              <a:lnSpc>
                <a:spcPct val="90000"/>
              </a:lnSpc>
              <a:spcBef>
                <a:spcPts val="1200"/>
              </a:spcBef>
              <a:spcAft>
                <a:spcPts val="600"/>
              </a:spcAft>
            </a:pPr>
            <a:r>
              <a:rPr lang="en-US" sz="9600" dirty="0"/>
              <a:t>Promote and protect all human rights and fundamental freedoms, with particular attention to all people vulnerable to and affected by </a:t>
            </a:r>
            <a:r>
              <a:rPr lang="en-US" sz="9600" dirty="0" smtClean="0"/>
              <a:t>HIV,</a:t>
            </a:r>
          </a:p>
          <a:p>
            <a:pPr lvl="1">
              <a:lnSpc>
                <a:spcPct val="90000"/>
              </a:lnSpc>
              <a:spcBef>
                <a:spcPts val="1200"/>
              </a:spcBef>
              <a:spcAft>
                <a:spcPts val="600"/>
              </a:spcAft>
            </a:pPr>
            <a:r>
              <a:rPr lang="en-US" sz="9600" dirty="0" smtClean="0"/>
              <a:t>Empower </a:t>
            </a:r>
            <a:r>
              <a:rPr lang="en-US" sz="9600" dirty="0"/>
              <a:t>women to </a:t>
            </a:r>
            <a:r>
              <a:rPr lang="en-US" sz="9600" dirty="0" smtClean="0"/>
              <a:t>participate </a:t>
            </a:r>
            <a:r>
              <a:rPr lang="en-US" sz="9600" dirty="0"/>
              <a:t>freely and responsibly on matters related to their sexuality, </a:t>
            </a:r>
            <a:endParaRPr lang="en-US" sz="9600" dirty="0" smtClean="0"/>
          </a:p>
          <a:p>
            <a:pPr lvl="1">
              <a:lnSpc>
                <a:spcPct val="90000"/>
              </a:lnSpc>
              <a:spcBef>
                <a:spcPts val="1200"/>
              </a:spcBef>
              <a:spcAft>
                <a:spcPts val="600"/>
              </a:spcAft>
            </a:pPr>
            <a:r>
              <a:rPr lang="en-US" sz="9600" dirty="0" smtClean="0"/>
              <a:t>Promote </a:t>
            </a:r>
            <a:r>
              <a:rPr lang="en-US" sz="9600" dirty="0"/>
              <a:t>responsible, safe &amp;</a:t>
            </a:r>
            <a:r>
              <a:rPr lang="en-US" sz="9600" dirty="0" smtClean="0"/>
              <a:t> </a:t>
            </a:r>
            <a:r>
              <a:rPr lang="en-US" sz="9600" dirty="0"/>
              <a:t>respectful </a:t>
            </a:r>
            <a:r>
              <a:rPr lang="en-US" sz="9600" dirty="0" err="1"/>
              <a:t>behaviour</a:t>
            </a:r>
            <a:r>
              <a:rPr lang="en-US" sz="9600" dirty="0"/>
              <a:t> by men </a:t>
            </a:r>
            <a:r>
              <a:rPr lang="en-US" sz="9600" dirty="0" smtClean="0"/>
              <a:t> </a:t>
            </a:r>
          </a:p>
          <a:p>
            <a:pPr lvl="1">
              <a:lnSpc>
                <a:spcPct val="90000"/>
              </a:lnSpc>
              <a:spcBef>
                <a:spcPts val="1200"/>
              </a:spcBef>
              <a:spcAft>
                <a:spcPts val="600"/>
              </a:spcAft>
            </a:pPr>
            <a:r>
              <a:rPr lang="en-US" sz="9600" dirty="0" smtClean="0"/>
              <a:t>Promote </a:t>
            </a:r>
            <a:r>
              <a:rPr lang="en-US" sz="9600" dirty="0"/>
              <a:t>gender equality. </a:t>
            </a:r>
          </a:p>
          <a:p>
            <a:pPr lvl="1">
              <a:lnSpc>
                <a:spcPct val="90000"/>
              </a:lnSpc>
              <a:spcBef>
                <a:spcPts val="1200"/>
              </a:spcBef>
              <a:spcAft>
                <a:spcPts val="600"/>
              </a:spcAft>
            </a:pPr>
            <a:endParaRPr lang="en-US" sz="2800" dirty="0"/>
          </a:p>
          <a:p>
            <a:endParaRPr lang="en-US" dirty="0"/>
          </a:p>
        </p:txBody>
      </p:sp>
    </p:spTree>
    <p:extLst>
      <p:ext uri="{BB962C8B-B14F-4D97-AF65-F5344CB8AC3E}">
        <p14:creationId xmlns:p14="http://schemas.microsoft.com/office/powerpoint/2010/main" val="85582440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Harmful Practices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4606764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Harmful practices </a:t>
            </a:r>
          </a:p>
        </p:txBody>
      </p:sp>
      <p:sp>
        <p:nvSpPr>
          <p:cNvPr id="3" name="Content Placeholder 2"/>
          <p:cNvSpPr>
            <a:spLocks noGrp="1"/>
          </p:cNvSpPr>
          <p:nvPr>
            <p:ph idx="1"/>
          </p:nvPr>
        </p:nvSpPr>
        <p:spPr>
          <a:xfrm>
            <a:off x="1089024" y="1405468"/>
            <a:ext cx="7272339" cy="5300132"/>
          </a:xfrm>
        </p:spPr>
        <p:txBody>
          <a:bodyPr>
            <a:normAutofit lnSpcReduction="10000"/>
          </a:bodyPr>
          <a:lstStyle/>
          <a:p>
            <a:r>
              <a:rPr lang="en-US" sz="2800" dirty="0"/>
              <a:t>A variety of harmful practices exist, including  FGM, child and/or forced marriage, polygamy, denial of inheritance and widowhood practices.  </a:t>
            </a:r>
          </a:p>
          <a:p>
            <a:r>
              <a:rPr lang="en-US" sz="2800" dirty="0" smtClean="0"/>
              <a:t>They are </a:t>
            </a:r>
            <a:r>
              <a:rPr lang="en-US" sz="2800" dirty="0"/>
              <a:t>a violation </a:t>
            </a:r>
            <a:r>
              <a:rPr lang="en-US" sz="2800" dirty="0" smtClean="0"/>
              <a:t>of women’s </a:t>
            </a:r>
            <a:r>
              <a:rPr lang="en-US" sz="2800" dirty="0"/>
              <a:t>&amp;</a:t>
            </a:r>
            <a:r>
              <a:rPr lang="en-US" sz="2800" dirty="0" smtClean="0"/>
              <a:t> </a:t>
            </a:r>
            <a:r>
              <a:rPr lang="en-US" sz="2800" dirty="0"/>
              <a:t>girls’ human </a:t>
            </a:r>
            <a:r>
              <a:rPr lang="en-US" sz="2800" dirty="0" smtClean="0"/>
              <a:t>rights &amp; a form of violence </a:t>
            </a:r>
            <a:r>
              <a:rPr lang="en-US" sz="2800" dirty="0"/>
              <a:t>against them &amp;</a:t>
            </a:r>
            <a:r>
              <a:rPr lang="en-US" sz="2800" dirty="0" smtClean="0"/>
              <a:t>put </a:t>
            </a:r>
            <a:r>
              <a:rPr lang="en-US" sz="2800" dirty="0"/>
              <a:t>women’s SRHRs at great risk</a:t>
            </a:r>
            <a:r>
              <a:rPr lang="en-US" sz="2800" dirty="0" smtClean="0"/>
              <a:t>.</a:t>
            </a:r>
          </a:p>
          <a:p>
            <a:r>
              <a:rPr lang="en-US" sz="2800" dirty="0" smtClean="0"/>
              <a:t>They </a:t>
            </a:r>
            <a:r>
              <a:rPr lang="en-US" sz="2800" dirty="0"/>
              <a:t>are deeply grounded in discrimination on the basis of sex, gender, age and other grounds</a:t>
            </a:r>
            <a:r>
              <a:rPr lang="en-US" sz="2800" dirty="0" smtClean="0"/>
              <a:t>.</a:t>
            </a:r>
          </a:p>
          <a:p>
            <a:r>
              <a:rPr lang="en-US" sz="2800" dirty="0" smtClean="0"/>
              <a:t>All these have </a:t>
            </a:r>
            <a:r>
              <a:rPr lang="en-US" sz="2800" dirty="0"/>
              <a:t>significant </a:t>
            </a:r>
            <a:r>
              <a:rPr lang="en-US" sz="2800" dirty="0" smtClean="0"/>
              <a:t>impacts </a:t>
            </a:r>
            <a:r>
              <a:rPr lang="en-US" sz="2800" dirty="0"/>
              <a:t>on the enjoyment of </a:t>
            </a:r>
            <a:r>
              <a:rPr lang="en-US" sz="2800" dirty="0" smtClean="0"/>
              <a:t>SRH</a:t>
            </a:r>
            <a:r>
              <a:rPr lang="en-US" dirty="0" smtClean="0"/>
              <a:t>.</a:t>
            </a:r>
            <a:endParaRPr lang="en-US" dirty="0"/>
          </a:p>
        </p:txBody>
      </p:sp>
    </p:spTree>
    <p:extLst>
      <p:ext uri="{BB962C8B-B14F-4D97-AF65-F5344CB8AC3E}">
        <p14:creationId xmlns:p14="http://schemas.microsoft.com/office/powerpoint/2010/main" val="60762853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Marriage</a:t>
            </a:r>
            <a:endParaRPr lang="en-US" dirty="0"/>
          </a:p>
        </p:txBody>
      </p:sp>
      <p:sp>
        <p:nvSpPr>
          <p:cNvPr id="3" name="Content Placeholder 2"/>
          <p:cNvSpPr>
            <a:spLocks noGrp="1"/>
          </p:cNvSpPr>
          <p:nvPr>
            <p:ph idx="1"/>
          </p:nvPr>
        </p:nvSpPr>
        <p:spPr>
          <a:xfrm>
            <a:off x="457200" y="1417638"/>
            <a:ext cx="8229600" cy="5440362"/>
          </a:xfrm>
        </p:spPr>
        <p:txBody>
          <a:bodyPr>
            <a:normAutofit lnSpcReduction="10000"/>
          </a:bodyPr>
          <a:lstStyle/>
          <a:p>
            <a:pPr>
              <a:spcBef>
                <a:spcPts val="1200"/>
              </a:spcBef>
              <a:spcAft>
                <a:spcPts val="600"/>
              </a:spcAft>
            </a:pPr>
            <a:r>
              <a:rPr lang="en-US" dirty="0" smtClean="0"/>
              <a:t>Women who marry at a young age are likely to have husbands who are much older than they are – up to 25 years older in some cases. </a:t>
            </a:r>
          </a:p>
          <a:p>
            <a:pPr>
              <a:spcBef>
                <a:spcPts val="1200"/>
              </a:spcBef>
              <a:spcAft>
                <a:spcPts val="600"/>
              </a:spcAft>
            </a:pPr>
            <a:r>
              <a:rPr lang="en-US" dirty="0"/>
              <a:t>D</a:t>
            </a:r>
            <a:r>
              <a:rPr lang="en-US" dirty="0" smtClean="0"/>
              <a:t>ifference in age reduces the women’s ability to participate in decisions about childbearing or be able to negotiate the use of contraceptives.</a:t>
            </a:r>
          </a:p>
          <a:p>
            <a:pPr>
              <a:spcBef>
                <a:spcPts val="1200"/>
              </a:spcBef>
              <a:spcAft>
                <a:spcPts val="600"/>
              </a:spcAft>
            </a:pPr>
            <a:r>
              <a:rPr lang="en-US" dirty="0" smtClean="0"/>
              <a:t>In </a:t>
            </a:r>
            <a:r>
              <a:rPr lang="en-US" dirty="0"/>
              <a:t>2003, the National Assembly passed the Child’s Rights </a:t>
            </a:r>
            <a:r>
              <a:rPr lang="en-US" dirty="0" smtClean="0"/>
              <a:t>Act which put the age of marriage at 18.  </a:t>
            </a:r>
          </a:p>
          <a:p>
            <a:pPr>
              <a:spcBef>
                <a:spcPts val="1200"/>
              </a:spcBef>
              <a:spcAft>
                <a:spcPts val="600"/>
              </a:spcAft>
            </a:pPr>
            <a:r>
              <a:rPr lang="en-GB" dirty="0" smtClean="0"/>
              <a:t>M</a:t>
            </a:r>
            <a:r>
              <a:rPr lang="en-US" dirty="0" smtClean="0"/>
              <a:t>ore </a:t>
            </a:r>
            <a:r>
              <a:rPr lang="en-US" dirty="0"/>
              <a:t>than 23 states including Anambra, </a:t>
            </a:r>
            <a:r>
              <a:rPr lang="en-US" dirty="0" err="1"/>
              <a:t>Ebonyi</a:t>
            </a:r>
            <a:r>
              <a:rPr lang="en-US" dirty="0"/>
              <a:t>, Imo and </a:t>
            </a:r>
            <a:r>
              <a:rPr lang="en-US" dirty="0" err="1"/>
              <a:t>Abia</a:t>
            </a:r>
            <a:r>
              <a:rPr lang="en-US" dirty="0"/>
              <a:t> states have </a:t>
            </a:r>
            <a:r>
              <a:rPr lang="en-US" dirty="0" smtClean="0"/>
              <a:t>domesticated </a:t>
            </a:r>
            <a:r>
              <a:rPr lang="en-US" dirty="0"/>
              <a:t>the </a:t>
            </a:r>
            <a:r>
              <a:rPr lang="en-US" dirty="0" smtClean="0"/>
              <a:t>Act. </a:t>
            </a:r>
          </a:p>
          <a:p>
            <a:pPr>
              <a:spcBef>
                <a:spcPts val="1200"/>
              </a:spcBef>
              <a:spcAft>
                <a:spcPts val="600"/>
              </a:spcAft>
            </a:pPr>
            <a:r>
              <a:rPr lang="en-US" dirty="0" smtClean="0"/>
              <a:t>Enugu </a:t>
            </a:r>
            <a:r>
              <a:rPr lang="en-US" dirty="0"/>
              <a:t>is the only state in the South East Zone that </a:t>
            </a:r>
            <a:r>
              <a:rPr lang="en-US" dirty="0" smtClean="0"/>
              <a:t>has not passed </a:t>
            </a:r>
            <a:r>
              <a:rPr lang="en-US" dirty="0"/>
              <a:t>the Child’s Rights Law.</a:t>
            </a:r>
          </a:p>
          <a:p>
            <a:endParaRPr lang="en-US" dirty="0"/>
          </a:p>
        </p:txBody>
      </p:sp>
    </p:spTree>
    <p:extLst>
      <p:ext uri="{BB962C8B-B14F-4D97-AF65-F5344CB8AC3E}">
        <p14:creationId xmlns:p14="http://schemas.microsoft.com/office/powerpoint/2010/main" val="370072262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marriage</a:t>
            </a:r>
            <a:endParaRPr lang="en-US" dirty="0"/>
          </a:p>
        </p:txBody>
      </p:sp>
      <p:sp>
        <p:nvSpPr>
          <p:cNvPr id="3" name="Content Placeholder 2"/>
          <p:cNvSpPr>
            <a:spLocks noGrp="1"/>
          </p:cNvSpPr>
          <p:nvPr>
            <p:ph idx="1"/>
          </p:nvPr>
        </p:nvSpPr>
        <p:spPr/>
        <p:txBody>
          <a:bodyPr/>
          <a:lstStyle/>
          <a:p>
            <a:r>
              <a:rPr lang="en-US" dirty="0"/>
              <a:t>F</a:t>
            </a:r>
            <a:r>
              <a:rPr lang="en-US" dirty="0" smtClean="0"/>
              <a:t>ew </a:t>
            </a:r>
            <a:r>
              <a:rPr lang="en-US" dirty="0"/>
              <a:t>state Governments like Edo and Cross River states have introduced laws to </a:t>
            </a:r>
            <a:r>
              <a:rPr lang="en-US" dirty="0" err="1"/>
              <a:t>criminalise</a:t>
            </a:r>
            <a:r>
              <a:rPr lang="en-US" dirty="0"/>
              <a:t> </a:t>
            </a:r>
            <a:r>
              <a:rPr lang="en-US" dirty="0" smtClean="0"/>
              <a:t>Early marriage and FGM</a:t>
            </a:r>
            <a:r>
              <a:rPr lang="en-US" dirty="0"/>
              <a:t>, implementation of the laws poses serious challenges.</a:t>
            </a:r>
          </a:p>
          <a:p>
            <a:r>
              <a:rPr lang="en-US" dirty="0" smtClean="0"/>
              <a:t>Child </a:t>
            </a:r>
            <a:r>
              <a:rPr lang="en-US" dirty="0"/>
              <a:t>and forced marriage, which disproportionately affects girls, contributes to the likelihood of girls becoming pregnant before they are ready physically or mentally</a:t>
            </a:r>
            <a:r>
              <a:rPr lang="en-US" dirty="0" smtClean="0"/>
              <a:t>.</a:t>
            </a:r>
          </a:p>
          <a:p>
            <a:r>
              <a:rPr lang="en-US" dirty="0" smtClean="0"/>
              <a:t>Early marriage is a leading cause of maternal mortality</a:t>
            </a:r>
            <a:endParaRPr lang="en-US" dirty="0"/>
          </a:p>
          <a:p>
            <a:endParaRPr lang="en-US" dirty="0"/>
          </a:p>
        </p:txBody>
      </p:sp>
    </p:spTree>
    <p:extLst>
      <p:ext uri="{BB962C8B-B14F-4D97-AF65-F5344CB8AC3E}">
        <p14:creationId xmlns:p14="http://schemas.microsoft.com/office/powerpoint/2010/main" val="306896612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a:t>
            </a:r>
            <a:endParaRPr lang="en-US" dirty="0"/>
          </a:p>
        </p:txBody>
      </p:sp>
      <p:sp>
        <p:nvSpPr>
          <p:cNvPr id="3" name="Content Placeholder 2"/>
          <p:cNvSpPr>
            <a:spLocks noGrp="1"/>
          </p:cNvSpPr>
          <p:nvPr>
            <p:ph idx="1"/>
          </p:nvPr>
        </p:nvSpPr>
        <p:spPr>
          <a:xfrm>
            <a:off x="914400" y="1735137"/>
            <a:ext cx="7313613" cy="4801129"/>
          </a:xfrm>
        </p:spPr>
        <p:txBody>
          <a:bodyPr>
            <a:normAutofit lnSpcReduction="10000"/>
          </a:bodyPr>
          <a:lstStyle/>
          <a:p>
            <a:pPr>
              <a:spcBef>
                <a:spcPts val="1200"/>
              </a:spcBef>
              <a:spcAft>
                <a:spcPts val="600"/>
              </a:spcAft>
            </a:pPr>
            <a:r>
              <a:rPr lang="en-US" dirty="0" smtClean="0"/>
              <a:t>In some communities, </a:t>
            </a:r>
            <a:r>
              <a:rPr lang="en-US" dirty="0"/>
              <a:t>a woman can neither inherit property from her father nor from her husband. </a:t>
            </a:r>
          </a:p>
          <a:p>
            <a:pPr>
              <a:spcBef>
                <a:spcPts val="1200"/>
              </a:spcBef>
              <a:spcAft>
                <a:spcPts val="600"/>
              </a:spcAft>
            </a:pPr>
            <a:r>
              <a:rPr lang="en-US" dirty="0"/>
              <a:t>She cannot inherit her father’s property because she will soon be “sold” off to another family. </a:t>
            </a:r>
          </a:p>
          <a:p>
            <a:pPr>
              <a:spcBef>
                <a:spcPts val="1200"/>
              </a:spcBef>
              <a:spcAft>
                <a:spcPts val="600"/>
              </a:spcAft>
            </a:pPr>
            <a:r>
              <a:rPr lang="en-US" dirty="0"/>
              <a:t>In her husband’s family, she cannot inherit directly because of the possibility of divorce or remarriage. </a:t>
            </a:r>
          </a:p>
          <a:p>
            <a:pPr>
              <a:spcBef>
                <a:spcPts val="1200"/>
              </a:spcBef>
              <a:spcAft>
                <a:spcPts val="600"/>
              </a:spcAft>
            </a:pPr>
            <a:r>
              <a:rPr lang="en-US" dirty="0"/>
              <a:t>A woman can only inherit through her son; where she does not have one, she ceases to be qualified. </a:t>
            </a:r>
          </a:p>
          <a:p>
            <a:pPr>
              <a:spcBef>
                <a:spcPts val="1200"/>
              </a:spcBef>
              <a:spcAft>
                <a:spcPts val="600"/>
              </a:spcAft>
            </a:pPr>
            <a:r>
              <a:rPr lang="en-US" dirty="0"/>
              <a:t>If the marriage is blessed with only daughters, the estate would go to a brother or distant male relative of her husband. </a:t>
            </a:r>
          </a:p>
          <a:p>
            <a:endParaRPr lang="en-US" dirty="0"/>
          </a:p>
        </p:txBody>
      </p:sp>
    </p:spTree>
    <p:extLst>
      <p:ext uri="{BB962C8B-B14F-4D97-AF65-F5344CB8AC3E}">
        <p14:creationId xmlns:p14="http://schemas.microsoft.com/office/powerpoint/2010/main" val="234513643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a:t>
            </a:r>
            <a:endParaRPr lang="en-US" dirty="0"/>
          </a:p>
        </p:txBody>
      </p:sp>
      <p:sp>
        <p:nvSpPr>
          <p:cNvPr id="3" name="Content Placeholder 2"/>
          <p:cNvSpPr>
            <a:spLocks noGrp="1"/>
          </p:cNvSpPr>
          <p:nvPr>
            <p:ph idx="1"/>
          </p:nvPr>
        </p:nvSpPr>
        <p:spPr>
          <a:xfrm>
            <a:off x="914400" y="1735137"/>
            <a:ext cx="7313613" cy="4953530"/>
          </a:xfrm>
        </p:spPr>
        <p:txBody>
          <a:bodyPr>
            <a:normAutofit fontScale="92500" lnSpcReduction="10000"/>
          </a:bodyPr>
          <a:lstStyle/>
          <a:p>
            <a:pPr>
              <a:spcBef>
                <a:spcPts val="1176"/>
              </a:spcBef>
              <a:spcAft>
                <a:spcPts val="600"/>
              </a:spcAft>
            </a:pPr>
            <a:r>
              <a:rPr lang="en-US" dirty="0"/>
              <a:t>This was the situation until the recent </a:t>
            </a:r>
            <a:r>
              <a:rPr lang="en-US" dirty="0" smtClean="0"/>
              <a:t>Supreme Court decisions. In </a:t>
            </a:r>
            <a:r>
              <a:rPr lang="en-US" i="1" dirty="0" err="1" smtClean="0"/>
              <a:t>Mojekwu</a:t>
            </a:r>
            <a:r>
              <a:rPr lang="en-US" i="1" dirty="0" smtClean="0"/>
              <a:t> </a:t>
            </a:r>
            <a:r>
              <a:rPr lang="en-US" i="1" dirty="0"/>
              <a:t>v </a:t>
            </a:r>
            <a:r>
              <a:rPr lang="en-US" i="1" dirty="0" err="1"/>
              <a:t>Ejikeme</a:t>
            </a:r>
            <a:r>
              <a:rPr lang="en-US" dirty="0"/>
              <a:t> (1997) 7 NWLR (Pt. 512) 28 and </a:t>
            </a:r>
            <a:r>
              <a:rPr lang="en-US" i="1" dirty="0" err="1"/>
              <a:t>Mo</a:t>
            </a:r>
            <a:r>
              <a:rPr lang="en-US" i="1" dirty="0" err="1">
                <a:solidFill>
                  <a:srgbClr val="000000"/>
                </a:solidFill>
              </a:rPr>
              <a:t>jekwu</a:t>
            </a:r>
            <a:r>
              <a:rPr lang="en-US" i="1" dirty="0">
                <a:solidFill>
                  <a:srgbClr val="000000"/>
                </a:solidFill>
              </a:rPr>
              <a:t> v </a:t>
            </a:r>
            <a:r>
              <a:rPr lang="en-US" i="1" dirty="0" err="1">
                <a:solidFill>
                  <a:srgbClr val="000000"/>
                </a:solidFill>
              </a:rPr>
              <a:t>Mojekwu</a:t>
            </a:r>
            <a:r>
              <a:rPr lang="en-US" dirty="0">
                <a:solidFill>
                  <a:srgbClr val="000000"/>
                </a:solidFill>
              </a:rPr>
              <a:t> </a:t>
            </a:r>
            <a:r>
              <a:rPr lang="en-US" dirty="0"/>
              <a:t>(2000) 5 NWLR 403. </a:t>
            </a:r>
          </a:p>
          <a:p>
            <a:pPr>
              <a:spcBef>
                <a:spcPts val="1176"/>
              </a:spcBef>
              <a:spcAft>
                <a:spcPts val="600"/>
              </a:spcAft>
            </a:pPr>
            <a:r>
              <a:rPr lang="en-US" dirty="0"/>
              <a:t>In </a:t>
            </a:r>
            <a:r>
              <a:rPr lang="en-US" i="1" dirty="0" err="1"/>
              <a:t>Mojekwu</a:t>
            </a:r>
            <a:r>
              <a:rPr lang="en-US" i="1" dirty="0"/>
              <a:t> v </a:t>
            </a:r>
            <a:r>
              <a:rPr lang="en-US" i="1" dirty="0" err="1"/>
              <a:t>Mojekwu</a:t>
            </a:r>
            <a:r>
              <a:rPr lang="en-US" dirty="0"/>
              <a:t>, the </a:t>
            </a:r>
            <a:r>
              <a:rPr lang="en-US" i="1" dirty="0" err="1"/>
              <a:t>Oli-Ekpe</a:t>
            </a:r>
            <a:r>
              <a:rPr lang="en-US" dirty="0"/>
              <a:t> custom which permits the son of the brother of the deceased to inherit his property to the exclusion of his female children was to be discriminatory and inconsistent to natural justice, equity and good conscience</a:t>
            </a:r>
          </a:p>
          <a:p>
            <a:pPr>
              <a:spcBef>
                <a:spcPts val="1176"/>
              </a:spcBef>
              <a:spcAft>
                <a:spcPts val="600"/>
              </a:spcAft>
            </a:pPr>
            <a:r>
              <a:rPr lang="en-US" dirty="0"/>
              <a:t>In </a:t>
            </a:r>
            <a:r>
              <a:rPr lang="en-US" i="1" dirty="0" err="1"/>
              <a:t>Mojekwu</a:t>
            </a:r>
            <a:r>
              <a:rPr lang="en-US" i="1" dirty="0"/>
              <a:t> v </a:t>
            </a:r>
            <a:r>
              <a:rPr lang="en-US" i="1" dirty="0" err="1"/>
              <a:t>Ejikeme</a:t>
            </a:r>
            <a:r>
              <a:rPr lang="en-US" dirty="0"/>
              <a:t> held ‘</a:t>
            </a:r>
            <a:r>
              <a:rPr lang="en-US" i="1" dirty="0" err="1"/>
              <a:t>Nrachi</a:t>
            </a:r>
            <a:r>
              <a:rPr lang="en-US" i="1" dirty="0"/>
              <a:t> </a:t>
            </a:r>
            <a:r>
              <a:rPr lang="en-US" i="1" dirty="0" err="1"/>
              <a:t>Nwanyi</a:t>
            </a:r>
            <a:r>
              <a:rPr lang="en-US" dirty="0"/>
              <a:t> custom’ of </a:t>
            </a:r>
            <a:r>
              <a:rPr lang="en-US" dirty="0" err="1"/>
              <a:t>Nnewi</a:t>
            </a:r>
            <a:r>
              <a:rPr lang="en-US" dirty="0"/>
              <a:t> which enables a man to keep one of his daughters unmarried in the family to raise male children to succeed him was declared repugnant to natural justice, equity and good conscience and contrary to CEDAW as it promotes prostitution. </a:t>
            </a:r>
          </a:p>
          <a:p>
            <a:endParaRPr lang="en-US" dirty="0"/>
          </a:p>
        </p:txBody>
      </p:sp>
    </p:spTree>
    <p:extLst>
      <p:ext uri="{BB962C8B-B14F-4D97-AF65-F5344CB8AC3E}">
        <p14:creationId xmlns:p14="http://schemas.microsoft.com/office/powerpoint/2010/main" val="196965698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a:t>
            </a:r>
            <a:endParaRPr lang="en-US" dirty="0"/>
          </a:p>
        </p:txBody>
      </p:sp>
      <p:sp>
        <p:nvSpPr>
          <p:cNvPr id="3" name="Content Placeholder 2"/>
          <p:cNvSpPr>
            <a:spLocks noGrp="1"/>
          </p:cNvSpPr>
          <p:nvPr>
            <p:ph idx="1"/>
          </p:nvPr>
        </p:nvSpPr>
        <p:spPr>
          <a:xfrm>
            <a:off x="914400" y="1735138"/>
            <a:ext cx="7313613" cy="4868862"/>
          </a:xfrm>
        </p:spPr>
        <p:txBody>
          <a:bodyPr>
            <a:normAutofit fontScale="92500" lnSpcReduction="20000"/>
          </a:bodyPr>
          <a:lstStyle/>
          <a:p>
            <a:r>
              <a:rPr lang="en-GB" b="1" dirty="0" err="1"/>
              <a:t>Onyibor</a:t>
            </a:r>
            <a:r>
              <a:rPr lang="en-GB" b="1" dirty="0"/>
              <a:t> </a:t>
            </a:r>
            <a:r>
              <a:rPr lang="en-GB" b="1" dirty="0" err="1"/>
              <a:t>Anekwe</a:t>
            </a:r>
            <a:r>
              <a:rPr lang="en-GB" b="1" dirty="0"/>
              <a:t> &amp; </a:t>
            </a:r>
            <a:r>
              <a:rPr lang="en-GB" b="1" dirty="0" err="1"/>
              <a:t>Anor</a:t>
            </a:r>
            <a:r>
              <a:rPr lang="en-GB" b="1" dirty="0"/>
              <a:t> v. </a:t>
            </a:r>
            <a:r>
              <a:rPr lang="en-GB" b="1" dirty="0" smtClean="0"/>
              <a:t>Maria </a:t>
            </a:r>
            <a:r>
              <a:rPr lang="en-GB" b="1" dirty="0" err="1"/>
              <a:t>Nweke</a:t>
            </a:r>
            <a:r>
              <a:rPr lang="en-GB" dirty="0"/>
              <a:t>, </a:t>
            </a:r>
            <a:r>
              <a:rPr lang="en-GB" dirty="0" smtClean="0"/>
              <a:t>Supreme </a:t>
            </a:r>
            <a:r>
              <a:rPr lang="en-GB" dirty="0"/>
              <a:t>Court held that Nigerian customs, which disinherit women are repugnant to natural justice, equity and good conscience and should therefore not be allowed to stand</a:t>
            </a:r>
            <a:r>
              <a:rPr lang="en-GB" dirty="0" smtClean="0"/>
              <a:t>.</a:t>
            </a:r>
          </a:p>
          <a:p>
            <a:r>
              <a:rPr lang="en-GB" dirty="0"/>
              <a:t>C</a:t>
            </a:r>
            <a:r>
              <a:rPr lang="en-GB" dirty="0" smtClean="0"/>
              <a:t>ourt declared </a:t>
            </a:r>
            <a:r>
              <a:rPr lang="en-GB" dirty="0"/>
              <a:t>as repulsive the custom of </a:t>
            </a:r>
            <a:r>
              <a:rPr lang="en-GB" dirty="0" err="1" smtClean="0"/>
              <a:t>Awka</a:t>
            </a:r>
            <a:r>
              <a:rPr lang="en-GB" dirty="0" smtClean="0"/>
              <a:t> </a:t>
            </a:r>
            <a:r>
              <a:rPr lang="en-GB" dirty="0"/>
              <a:t>people </a:t>
            </a:r>
            <a:r>
              <a:rPr lang="en-GB" dirty="0" smtClean="0"/>
              <a:t>that disinherited women upon </a:t>
            </a:r>
            <a:r>
              <a:rPr lang="en-GB" dirty="0"/>
              <a:t>the death of their husband because they did not have </a:t>
            </a:r>
            <a:r>
              <a:rPr lang="en-GB" dirty="0" smtClean="0"/>
              <a:t>male children. </a:t>
            </a:r>
          </a:p>
          <a:p>
            <a:r>
              <a:rPr lang="en-GB" dirty="0" smtClean="0"/>
              <a:t>A </a:t>
            </a:r>
            <a:r>
              <a:rPr lang="en-GB" dirty="0"/>
              <a:t>widow, </a:t>
            </a:r>
            <a:r>
              <a:rPr lang="en-GB" dirty="0" smtClean="0"/>
              <a:t>Maria </a:t>
            </a:r>
            <a:r>
              <a:rPr lang="en-GB" dirty="0" err="1"/>
              <a:t>Nweke</a:t>
            </a:r>
            <a:r>
              <a:rPr lang="en-GB" dirty="0"/>
              <a:t>, had in 1991 instituted a case at the </a:t>
            </a:r>
            <a:r>
              <a:rPr lang="en-GB" dirty="0" err="1"/>
              <a:t>Awka</a:t>
            </a:r>
            <a:r>
              <a:rPr lang="en-GB" dirty="0"/>
              <a:t> </a:t>
            </a:r>
            <a:r>
              <a:rPr lang="en-GB" dirty="0" smtClean="0"/>
              <a:t>High Court against her in laws who wanted her to move out of her matrimonial home for lack of sons. </a:t>
            </a:r>
          </a:p>
          <a:p>
            <a:r>
              <a:rPr lang="en-GB" dirty="0" smtClean="0">
                <a:solidFill>
                  <a:srgbClr val="000000"/>
                </a:solidFill>
              </a:rPr>
              <a:t>This </a:t>
            </a:r>
            <a:r>
              <a:rPr lang="en-GB" dirty="0">
                <a:solidFill>
                  <a:srgbClr val="000000"/>
                </a:solidFill>
              </a:rPr>
              <a:t>is a landmark decision </a:t>
            </a:r>
            <a:r>
              <a:rPr lang="en-GB" dirty="0" smtClean="0">
                <a:solidFill>
                  <a:srgbClr val="000000"/>
                </a:solidFill>
              </a:rPr>
              <a:t>and is </a:t>
            </a:r>
            <a:r>
              <a:rPr lang="en-GB" dirty="0">
                <a:solidFill>
                  <a:srgbClr val="000000"/>
                </a:solidFill>
              </a:rPr>
              <a:t>bound to contribute </a:t>
            </a:r>
            <a:r>
              <a:rPr lang="en-GB" dirty="0"/>
              <a:t>rapidly to the enjoyment of the right to equality before the law between women and men in Nigeria especially as it concerns obnoxious customary laws.</a:t>
            </a:r>
            <a:endParaRPr lang="en-US" dirty="0"/>
          </a:p>
          <a:p>
            <a:endParaRPr lang="en-US" dirty="0"/>
          </a:p>
        </p:txBody>
      </p:sp>
    </p:spTree>
    <p:extLst>
      <p:ext uri="{BB962C8B-B14F-4D97-AF65-F5344CB8AC3E}">
        <p14:creationId xmlns:p14="http://schemas.microsoft.com/office/powerpoint/2010/main" val="125333565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a:t>
            </a:r>
            <a:endParaRPr lang="en-US" dirty="0"/>
          </a:p>
        </p:txBody>
      </p:sp>
      <p:sp>
        <p:nvSpPr>
          <p:cNvPr id="3" name="Content Placeholder 2"/>
          <p:cNvSpPr>
            <a:spLocks noGrp="1"/>
          </p:cNvSpPr>
          <p:nvPr>
            <p:ph idx="1"/>
          </p:nvPr>
        </p:nvSpPr>
        <p:spPr>
          <a:xfrm>
            <a:off x="914400" y="1735137"/>
            <a:ext cx="7313613" cy="4885795"/>
          </a:xfrm>
        </p:spPr>
        <p:txBody>
          <a:bodyPr>
            <a:normAutofit fontScale="92500" lnSpcReduction="20000"/>
          </a:bodyPr>
          <a:lstStyle/>
          <a:p>
            <a:r>
              <a:rPr lang="en-US" dirty="0" smtClean="0"/>
              <a:t>In </a:t>
            </a:r>
            <a:r>
              <a:rPr lang="en-US" b="1" dirty="0"/>
              <a:t>Gladys Ada </a:t>
            </a:r>
            <a:r>
              <a:rPr lang="en-US" b="1" dirty="0" err="1"/>
              <a:t>Ukeje</a:t>
            </a:r>
            <a:r>
              <a:rPr lang="en-US" b="1" dirty="0"/>
              <a:t> </a:t>
            </a:r>
            <a:r>
              <a:rPr lang="en-US" b="1" dirty="0" err="1"/>
              <a:t>vs</a:t>
            </a:r>
            <a:r>
              <a:rPr lang="en-US" b="1" dirty="0"/>
              <a:t> Lois </a:t>
            </a:r>
            <a:r>
              <a:rPr lang="en-US" b="1" dirty="0" err="1"/>
              <a:t>Chituru</a:t>
            </a:r>
            <a:r>
              <a:rPr lang="en-US" b="1" dirty="0"/>
              <a:t> </a:t>
            </a:r>
            <a:r>
              <a:rPr lang="en-US" b="1" dirty="0" err="1"/>
              <a:t>Ukeje</a:t>
            </a:r>
            <a:r>
              <a:rPr lang="en-US" b="1" dirty="0"/>
              <a:t> &amp; </a:t>
            </a:r>
            <a:r>
              <a:rPr lang="en-US" b="1" dirty="0" err="1"/>
              <a:t>Enyinnaya</a:t>
            </a:r>
            <a:r>
              <a:rPr lang="en-US" b="1" dirty="0"/>
              <a:t> Lazarus </a:t>
            </a:r>
            <a:r>
              <a:rPr lang="en-US" b="1" dirty="0" err="1"/>
              <a:t>Ukeje</a:t>
            </a:r>
            <a:r>
              <a:rPr lang="en-US" b="1" dirty="0"/>
              <a:t> (2014</a:t>
            </a:r>
            <a:r>
              <a:rPr lang="en-US" b="1" dirty="0" smtClean="0"/>
              <a:t>)</a:t>
            </a:r>
            <a:r>
              <a:rPr lang="en-US" dirty="0"/>
              <a:t> </a:t>
            </a:r>
            <a:r>
              <a:rPr lang="en-US" dirty="0" smtClean="0"/>
              <a:t>Supreme Court:</a:t>
            </a:r>
          </a:p>
          <a:p>
            <a:r>
              <a:rPr lang="en-US" dirty="0" smtClean="0"/>
              <a:t>Invalidated the Customary </a:t>
            </a:r>
            <a:r>
              <a:rPr lang="en-US" dirty="0"/>
              <a:t>Law d</a:t>
            </a:r>
            <a:r>
              <a:rPr lang="en-US" dirty="0" smtClean="0"/>
              <a:t>enying </a:t>
            </a:r>
            <a:r>
              <a:rPr lang="en-US" dirty="0"/>
              <a:t>f</a:t>
            </a:r>
            <a:r>
              <a:rPr lang="en-US" dirty="0" smtClean="0"/>
              <a:t>emale </a:t>
            </a:r>
            <a:r>
              <a:rPr lang="en-US" dirty="0"/>
              <a:t>d</a:t>
            </a:r>
            <a:r>
              <a:rPr lang="en-US" dirty="0" smtClean="0"/>
              <a:t>escendants </a:t>
            </a:r>
            <a:r>
              <a:rPr lang="en-US" dirty="0"/>
              <a:t>the </a:t>
            </a:r>
            <a:r>
              <a:rPr lang="en-US" dirty="0" smtClean="0"/>
              <a:t>right </a:t>
            </a:r>
            <a:r>
              <a:rPr lang="en-US" dirty="0"/>
              <a:t>to Inherit </a:t>
            </a:r>
            <a:endParaRPr lang="en-US" dirty="0" smtClean="0"/>
          </a:p>
          <a:p>
            <a:r>
              <a:rPr lang="en-US" dirty="0" smtClean="0"/>
              <a:t>Found </a:t>
            </a:r>
            <a:r>
              <a:rPr lang="en-US" dirty="0"/>
              <a:t>that the Igbo inheritance rules that exclude women from inheritance violate the country's 1999 Constitution </a:t>
            </a:r>
            <a:endParaRPr lang="en-US" dirty="0" smtClean="0"/>
          </a:p>
          <a:p>
            <a:r>
              <a:rPr lang="en-US" dirty="0" smtClean="0"/>
              <a:t>“Any </a:t>
            </a:r>
            <a:r>
              <a:rPr lang="en-US" dirty="0"/>
              <a:t>culture that dis-inherits a daughter from her father’s estate or wife from her husband’s property by reason of God instituted gender differential should be punitively dealt </a:t>
            </a:r>
            <a:r>
              <a:rPr lang="en-US" dirty="0" smtClean="0"/>
              <a:t>with”. </a:t>
            </a:r>
          </a:p>
          <a:p>
            <a:r>
              <a:rPr lang="en-US" dirty="0"/>
              <a:t>Gladys had sued the deceased’s wife and son at the Lagos High Court, claiming to be one of the deceased’s children and seeking to be included among those to administer and inherit their deceased father’s estate </a:t>
            </a:r>
          </a:p>
          <a:p>
            <a:endParaRPr lang="en-US" dirty="0"/>
          </a:p>
        </p:txBody>
      </p:sp>
    </p:spTree>
    <p:extLst>
      <p:ext uri="{BB962C8B-B14F-4D97-AF65-F5344CB8AC3E}">
        <p14:creationId xmlns:p14="http://schemas.microsoft.com/office/powerpoint/2010/main" val="36433789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Introduction and Definitions</a:t>
            </a:r>
            <a:br>
              <a:rPr lang="en-US" b="1" dirty="0" smtClean="0"/>
            </a:br>
            <a:endParaRPr lang="en-US" dirty="0"/>
          </a:p>
        </p:txBody>
      </p:sp>
      <p:sp>
        <p:nvSpPr>
          <p:cNvPr id="3" name="Content Placeholder 2"/>
          <p:cNvSpPr>
            <a:spLocks noGrp="1"/>
          </p:cNvSpPr>
          <p:nvPr>
            <p:ph idx="1"/>
          </p:nvPr>
        </p:nvSpPr>
        <p:spPr>
          <a:xfrm>
            <a:off x="914400" y="1735137"/>
            <a:ext cx="7313613" cy="4801129"/>
          </a:xfrm>
        </p:spPr>
        <p:txBody>
          <a:bodyPr>
            <a:normAutofit fontScale="62500" lnSpcReduction="20000"/>
          </a:bodyPr>
          <a:lstStyle/>
          <a:p>
            <a:pPr>
              <a:spcAft>
                <a:spcPts val="1800"/>
              </a:spcAft>
            </a:pPr>
            <a:r>
              <a:rPr lang="en-US" sz="3400" b="1" dirty="0" smtClean="0"/>
              <a:t>‘Reproductive </a:t>
            </a:r>
            <a:r>
              <a:rPr lang="en-US" sz="3400" b="1" dirty="0"/>
              <a:t>Rights’ </a:t>
            </a:r>
            <a:endParaRPr lang="en-US" sz="3400" b="1" dirty="0" smtClean="0"/>
          </a:p>
          <a:p>
            <a:pPr>
              <a:lnSpc>
                <a:spcPct val="110000"/>
              </a:lnSpc>
              <a:spcBef>
                <a:spcPts val="1400"/>
              </a:spcBef>
              <a:spcAft>
                <a:spcPts val="600"/>
              </a:spcAft>
            </a:pPr>
            <a:r>
              <a:rPr lang="en-US" sz="3400" dirty="0" smtClean="0"/>
              <a:t>“</a:t>
            </a:r>
            <a:r>
              <a:rPr lang="en-US" sz="3400" dirty="0"/>
              <a:t>the basic right of all couples and </a:t>
            </a:r>
            <a:r>
              <a:rPr lang="en-US" sz="3400" dirty="0" smtClean="0"/>
              <a:t>individuals:</a:t>
            </a:r>
          </a:p>
          <a:p>
            <a:pPr>
              <a:lnSpc>
                <a:spcPct val="110000"/>
              </a:lnSpc>
              <a:spcBef>
                <a:spcPts val="1400"/>
              </a:spcBef>
              <a:spcAft>
                <a:spcPts val="600"/>
              </a:spcAft>
            </a:pPr>
            <a:r>
              <a:rPr lang="en-US" sz="3400" dirty="0" smtClean="0"/>
              <a:t>To </a:t>
            </a:r>
            <a:r>
              <a:rPr lang="en-US" sz="3400" dirty="0"/>
              <a:t>decide freely and responsibly the number, spacing and timing of their </a:t>
            </a:r>
            <a:r>
              <a:rPr lang="en-US" sz="3400" dirty="0" smtClean="0"/>
              <a:t>children</a:t>
            </a:r>
          </a:p>
          <a:p>
            <a:pPr>
              <a:lnSpc>
                <a:spcPct val="110000"/>
              </a:lnSpc>
              <a:spcBef>
                <a:spcPts val="1400"/>
              </a:spcBef>
              <a:spcAft>
                <a:spcPts val="600"/>
              </a:spcAft>
            </a:pPr>
            <a:r>
              <a:rPr lang="en-US" sz="3400" dirty="0" smtClean="0"/>
              <a:t>To </a:t>
            </a:r>
            <a:r>
              <a:rPr lang="en-US" sz="3400" dirty="0"/>
              <a:t>have the information and means to do </a:t>
            </a:r>
            <a:r>
              <a:rPr lang="en-US" sz="3400" dirty="0" smtClean="0"/>
              <a:t>so </a:t>
            </a:r>
          </a:p>
          <a:p>
            <a:pPr>
              <a:lnSpc>
                <a:spcPct val="110000"/>
              </a:lnSpc>
              <a:spcBef>
                <a:spcPts val="1400"/>
              </a:spcBef>
              <a:spcAft>
                <a:spcPts val="600"/>
              </a:spcAft>
            </a:pPr>
            <a:r>
              <a:rPr lang="en-US" sz="3400" dirty="0" smtClean="0"/>
              <a:t>To </a:t>
            </a:r>
            <a:r>
              <a:rPr lang="en-US" sz="3400" dirty="0"/>
              <a:t>attain the highest standard of sexual and reproductive health</a:t>
            </a:r>
            <a:r>
              <a:rPr lang="en-US" sz="3400" dirty="0" smtClean="0"/>
              <a:t>.</a:t>
            </a:r>
          </a:p>
          <a:p>
            <a:pPr>
              <a:lnSpc>
                <a:spcPct val="110000"/>
              </a:lnSpc>
              <a:spcBef>
                <a:spcPts val="1400"/>
              </a:spcBef>
              <a:spcAft>
                <a:spcPts val="600"/>
              </a:spcAft>
            </a:pPr>
            <a:r>
              <a:rPr lang="en-US" sz="3400" dirty="0" smtClean="0"/>
              <a:t>To </a:t>
            </a:r>
            <a:r>
              <a:rPr lang="en-US" sz="3400" dirty="0"/>
              <a:t>make decisions concerning reproduction free of discrimination, coercion and violence, as expressed in human rights </a:t>
            </a:r>
            <a:r>
              <a:rPr lang="en-US" sz="3400" dirty="0" smtClean="0"/>
              <a:t>documents. </a:t>
            </a:r>
            <a:r>
              <a:rPr lang="en-US" sz="3400" dirty="0"/>
              <a:t> </a:t>
            </a:r>
          </a:p>
          <a:p>
            <a:endParaRPr lang="en-US" dirty="0"/>
          </a:p>
        </p:txBody>
      </p:sp>
    </p:spTree>
    <p:extLst>
      <p:ext uri="{BB962C8B-B14F-4D97-AF65-F5344CB8AC3E}">
        <p14:creationId xmlns:p14="http://schemas.microsoft.com/office/powerpoint/2010/main" val="250206236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Harmful Widowhood Practices</a:t>
            </a:r>
            <a:endParaRPr lang="en-US" sz="4000" dirty="0"/>
          </a:p>
        </p:txBody>
      </p:sp>
      <p:sp>
        <p:nvSpPr>
          <p:cNvPr id="3" name="Content Placeholder 2"/>
          <p:cNvSpPr>
            <a:spLocks noGrp="1"/>
          </p:cNvSpPr>
          <p:nvPr>
            <p:ph idx="1"/>
          </p:nvPr>
        </p:nvSpPr>
        <p:spPr>
          <a:xfrm>
            <a:off x="914400" y="1735138"/>
            <a:ext cx="7313613" cy="4868862"/>
          </a:xfrm>
        </p:spPr>
        <p:txBody>
          <a:bodyPr>
            <a:normAutofit fontScale="70000" lnSpcReduction="20000"/>
          </a:bodyPr>
          <a:lstStyle/>
          <a:p>
            <a:pPr>
              <a:spcBef>
                <a:spcPts val="1128"/>
              </a:spcBef>
              <a:spcAft>
                <a:spcPts val="600"/>
              </a:spcAft>
            </a:pPr>
            <a:r>
              <a:rPr lang="en-US" sz="3200" dirty="0"/>
              <a:t>Death is always shocking to those closely associated with the dead person. </a:t>
            </a:r>
          </a:p>
          <a:p>
            <a:pPr>
              <a:spcBef>
                <a:spcPts val="1128"/>
              </a:spcBef>
              <a:spcAft>
                <a:spcPts val="600"/>
              </a:spcAft>
            </a:pPr>
            <a:r>
              <a:rPr lang="en-US" sz="3200" dirty="0" smtClean="0"/>
              <a:t>For </a:t>
            </a:r>
            <a:r>
              <a:rPr lang="en-US" sz="3200" dirty="0"/>
              <a:t>women, the death of a husband has an extra significance because it represents not simply the departure of a partner and breadwinner, but also heralds a change in her social status and lifestyle. </a:t>
            </a:r>
          </a:p>
          <a:p>
            <a:pPr>
              <a:spcBef>
                <a:spcPts val="1128"/>
              </a:spcBef>
              <a:spcAft>
                <a:spcPts val="600"/>
              </a:spcAft>
            </a:pPr>
            <a:r>
              <a:rPr lang="en-US" sz="3200" dirty="0"/>
              <a:t>Women have virtually no rights upon the death of their </a:t>
            </a:r>
            <a:r>
              <a:rPr lang="en-US" sz="3200" dirty="0" smtClean="0"/>
              <a:t>husbands - they </a:t>
            </a:r>
            <a:r>
              <a:rPr lang="en-US" sz="3200" dirty="0"/>
              <a:t>are subjected to severe social, cultural and economic sanctions. </a:t>
            </a:r>
          </a:p>
          <a:p>
            <a:pPr>
              <a:spcBef>
                <a:spcPts val="1128"/>
              </a:spcBef>
              <a:spcAft>
                <a:spcPts val="600"/>
              </a:spcAft>
            </a:pPr>
            <a:r>
              <a:rPr lang="en-US" sz="3200" dirty="0" smtClean="0"/>
              <a:t>Often blamed </a:t>
            </a:r>
            <a:r>
              <a:rPr lang="en-US" sz="3200" dirty="0"/>
              <a:t>for their husband’s death, while the family of the husband takes all the property as well as the children. </a:t>
            </a:r>
          </a:p>
          <a:p>
            <a:pPr>
              <a:spcBef>
                <a:spcPts val="1128"/>
              </a:spcBef>
              <a:spcAft>
                <a:spcPts val="600"/>
              </a:spcAft>
            </a:pPr>
            <a:r>
              <a:rPr lang="en-US" sz="3200" dirty="0" smtClean="0"/>
              <a:t>No </a:t>
            </a:r>
            <a:r>
              <a:rPr lang="en-US" sz="3200" dirty="0"/>
              <a:t>support from her in-laws and traditional prescription for mourning </a:t>
            </a:r>
            <a:r>
              <a:rPr lang="en-US" sz="3200" dirty="0" err="1"/>
              <a:t>behaviour</a:t>
            </a:r>
            <a:r>
              <a:rPr lang="en-US" sz="3200" dirty="0"/>
              <a:t> impedes her ability to support herself. </a:t>
            </a:r>
          </a:p>
          <a:p>
            <a:endParaRPr lang="en-US" dirty="0"/>
          </a:p>
          <a:p>
            <a:endParaRPr lang="en-US" dirty="0"/>
          </a:p>
        </p:txBody>
      </p:sp>
    </p:spTree>
    <p:extLst>
      <p:ext uri="{BB962C8B-B14F-4D97-AF65-F5344CB8AC3E}">
        <p14:creationId xmlns:p14="http://schemas.microsoft.com/office/powerpoint/2010/main" val="134787327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Widowhood</a:t>
            </a:r>
            <a:endParaRPr lang="en-US" dirty="0"/>
          </a:p>
        </p:txBody>
      </p:sp>
      <p:sp>
        <p:nvSpPr>
          <p:cNvPr id="3" name="Content Placeholder 2"/>
          <p:cNvSpPr>
            <a:spLocks noGrp="1"/>
          </p:cNvSpPr>
          <p:nvPr>
            <p:ph idx="1"/>
          </p:nvPr>
        </p:nvSpPr>
        <p:spPr>
          <a:xfrm>
            <a:off x="914400" y="1413405"/>
            <a:ext cx="7313613" cy="5275262"/>
          </a:xfrm>
        </p:spPr>
        <p:txBody>
          <a:bodyPr>
            <a:normAutofit fontScale="70000" lnSpcReduction="20000"/>
          </a:bodyPr>
          <a:lstStyle/>
          <a:p>
            <a:pPr>
              <a:spcBef>
                <a:spcPts val="1032"/>
              </a:spcBef>
              <a:spcAft>
                <a:spcPts val="600"/>
              </a:spcAft>
            </a:pPr>
            <a:r>
              <a:rPr lang="en-US" dirty="0"/>
              <a:t>Widowhood rituals in some Nigerian cultures provide for inhuman and degrading treatment of the widow by the extended family members. </a:t>
            </a:r>
          </a:p>
          <a:p>
            <a:pPr>
              <a:spcBef>
                <a:spcPts val="1032"/>
              </a:spcBef>
              <a:spcAft>
                <a:spcPts val="600"/>
              </a:spcAft>
            </a:pPr>
            <a:r>
              <a:rPr lang="en-US" dirty="0"/>
              <a:t>She is often accused of killing her deceased husband and may have to undergo trial by ordeal (drinking of water used to wash the corpse) to prove her innocence. </a:t>
            </a:r>
          </a:p>
          <a:p>
            <a:pPr>
              <a:spcBef>
                <a:spcPts val="1032"/>
              </a:spcBef>
              <a:spcAft>
                <a:spcPts val="600"/>
              </a:spcAft>
            </a:pPr>
            <a:r>
              <a:rPr lang="en-US" dirty="0"/>
              <a:t>She may be forced to sit unwashed among ashes for days or weeks and forced to wail incessantly to show remorse and grief </a:t>
            </a:r>
          </a:p>
          <a:p>
            <a:pPr>
              <a:spcBef>
                <a:spcPts val="1032"/>
              </a:spcBef>
              <a:spcAft>
                <a:spcPts val="600"/>
              </a:spcAft>
            </a:pPr>
            <a:r>
              <a:rPr lang="en-US" dirty="0"/>
              <a:t>Overall, widows are subjected to the following:</a:t>
            </a:r>
          </a:p>
          <a:p>
            <a:pPr lvl="1">
              <a:spcBef>
                <a:spcPts val="1032"/>
              </a:spcBef>
              <a:spcAft>
                <a:spcPts val="600"/>
              </a:spcAft>
            </a:pPr>
            <a:r>
              <a:rPr lang="en-US" dirty="0"/>
              <a:t>Disinheritance, Forced marriage to In- Laws (wife inheritance)</a:t>
            </a:r>
          </a:p>
          <a:p>
            <a:pPr lvl="1">
              <a:spcBef>
                <a:spcPts val="1032"/>
              </a:spcBef>
              <a:spcAft>
                <a:spcPts val="600"/>
              </a:spcAft>
            </a:pPr>
            <a:r>
              <a:rPr lang="en-US" dirty="0"/>
              <a:t>Prolonged mourning for weeks, months or for over a year, Restriction to the house </a:t>
            </a:r>
          </a:p>
          <a:p>
            <a:pPr lvl="1">
              <a:spcBef>
                <a:spcPts val="1032"/>
              </a:spcBef>
              <a:spcAft>
                <a:spcPts val="600"/>
              </a:spcAft>
            </a:pPr>
            <a:r>
              <a:rPr lang="en-US" dirty="0"/>
              <a:t>Forbidden from eating certain food items, Forced to sleep with the corpse</a:t>
            </a:r>
          </a:p>
          <a:p>
            <a:pPr lvl="1">
              <a:spcBef>
                <a:spcPts val="1032"/>
              </a:spcBef>
              <a:spcAft>
                <a:spcPts val="600"/>
              </a:spcAft>
            </a:pPr>
            <a:r>
              <a:rPr lang="en-US" dirty="0"/>
              <a:t>Required to wear dark/dull mourning clothes for weeks or for over a period of a year, the widow must shave her head.</a:t>
            </a:r>
          </a:p>
          <a:p>
            <a:pPr lvl="1">
              <a:spcBef>
                <a:spcPts val="1032"/>
              </a:spcBef>
              <a:spcAft>
                <a:spcPts val="600"/>
              </a:spcAft>
            </a:pPr>
            <a:r>
              <a:rPr lang="en-US" dirty="0"/>
              <a:t>Forced out of the matrimonial homes , Forced to take cold water bath</a:t>
            </a:r>
          </a:p>
          <a:p>
            <a:pPr lvl="1">
              <a:spcBef>
                <a:spcPts val="1032"/>
              </a:spcBef>
              <a:spcAft>
                <a:spcPts val="600"/>
              </a:spcAft>
            </a:pPr>
            <a:r>
              <a:rPr lang="en-US" dirty="0"/>
              <a:t>Deprived of basic personal hygiene (i.e. not allowed to take a bath for days)</a:t>
            </a:r>
          </a:p>
          <a:p>
            <a:endParaRPr lang="en-US" dirty="0"/>
          </a:p>
        </p:txBody>
      </p:sp>
    </p:spTree>
    <p:extLst>
      <p:ext uri="{BB962C8B-B14F-4D97-AF65-F5344CB8AC3E}">
        <p14:creationId xmlns:p14="http://schemas.microsoft.com/office/powerpoint/2010/main" val="258842225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Early/Child marriage</a:t>
            </a:r>
            <a:endParaRPr lang="en-US" dirty="0"/>
          </a:p>
        </p:txBody>
      </p:sp>
      <p:sp>
        <p:nvSpPr>
          <p:cNvPr id="3" name="Content Placeholder 2"/>
          <p:cNvSpPr>
            <a:spLocks noGrp="1"/>
          </p:cNvSpPr>
          <p:nvPr>
            <p:ph idx="1"/>
          </p:nvPr>
        </p:nvSpPr>
        <p:spPr>
          <a:xfrm>
            <a:off x="914400" y="1371599"/>
            <a:ext cx="7772400" cy="5317067"/>
          </a:xfrm>
        </p:spPr>
        <p:txBody>
          <a:bodyPr>
            <a:normAutofit fontScale="25000" lnSpcReduction="20000"/>
          </a:bodyPr>
          <a:lstStyle/>
          <a:p>
            <a:pPr>
              <a:spcBef>
                <a:spcPts val="1080"/>
              </a:spcBef>
              <a:spcAft>
                <a:spcPts val="600"/>
              </a:spcAft>
            </a:pPr>
            <a:r>
              <a:rPr lang="en-US" sz="9600" dirty="0"/>
              <a:t>Early marriage usually leads to early motherhood. </a:t>
            </a:r>
          </a:p>
          <a:p>
            <a:pPr>
              <a:spcBef>
                <a:spcPts val="1080"/>
              </a:spcBef>
              <a:spcAft>
                <a:spcPts val="600"/>
              </a:spcAft>
            </a:pPr>
            <a:r>
              <a:rPr lang="en-US" sz="9600" dirty="0"/>
              <a:t>Expectations </a:t>
            </a:r>
            <a:r>
              <a:rPr lang="en-US" sz="9600" dirty="0" smtClean="0"/>
              <a:t>from </a:t>
            </a:r>
            <a:r>
              <a:rPr lang="en-US" sz="9600" dirty="0"/>
              <a:t>in-laws </a:t>
            </a:r>
            <a:r>
              <a:rPr lang="en-US" sz="9600" dirty="0" smtClean="0"/>
              <a:t>&amp; society </a:t>
            </a:r>
            <a:r>
              <a:rPr lang="en-US" sz="9600" dirty="0"/>
              <a:t>are to give birth soon after </a:t>
            </a:r>
            <a:r>
              <a:rPr lang="en-US" sz="9600" dirty="0" smtClean="0"/>
              <a:t>marriage -  many </a:t>
            </a:r>
            <a:r>
              <a:rPr lang="en-US" sz="9600" dirty="0"/>
              <a:t>young wives feel pressure to bear sons.</a:t>
            </a:r>
          </a:p>
          <a:p>
            <a:pPr>
              <a:spcBef>
                <a:spcPts val="1080"/>
              </a:spcBef>
              <a:spcAft>
                <a:spcPts val="600"/>
              </a:spcAft>
            </a:pPr>
            <a:r>
              <a:rPr lang="en-US" sz="9600" dirty="0" smtClean="0">
                <a:solidFill>
                  <a:srgbClr val="000000"/>
                </a:solidFill>
              </a:rPr>
              <a:t>Typically </a:t>
            </a:r>
            <a:r>
              <a:rPr lang="en-US" sz="9600" dirty="0">
                <a:solidFill>
                  <a:srgbClr val="000000"/>
                </a:solidFill>
              </a:rPr>
              <a:t>results in pregnancies </a:t>
            </a:r>
            <a:r>
              <a:rPr lang="en-US" sz="9600" dirty="0" smtClean="0">
                <a:solidFill>
                  <a:srgbClr val="000000"/>
                </a:solidFill>
              </a:rPr>
              <a:t>occurring </a:t>
            </a:r>
            <a:r>
              <a:rPr lang="en-US" sz="9600" dirty="0">
                <a:solidFill>
                  <a:srgbClr val="000000"/>
                </a:solidFill>
              </a:rPr>
              <a:t>too soon in the young mother’s life. </a:t>
            </a:r>
          </a:p>
          <a:p>
            <a:pPr>
              <a:spcBef>
                <a:spcPts val="1080"/>
              </a:spcBef>
              <a:spcAft>
                <a:spcPts val="600"/>
              </a:spcAft>
            </a:pPr>
            <a:r>
              <a:rPr lang="en-US" sz="9600" dirty="0">
                <a:solidFill>
                  <a:srgbClr val="000000"/>
                </a:solidFill>
              </a:rPr>
              <a:t>W</a:t>
            </a:r>
            <a:r>
              <a:rPr lang="en-US" sz="9600" dirty="0" smtClean="0">
                <a:solidFill>
                  <a:srgbClr val="000000"/>
                </a:solidFill>
              </a:rPr>
              <a:t>omen </a:t>
            </a:r>
            <a:r>
              <a:rPr lang="en-US" sz="9600" dirty="0">
                <a:solidFill>
                  <a:srgbClr val="000000"/>
                </a:solidFill>
              </a:rPr>
              <a:t>die every year from pregnancy-related </a:t>
            </a:r>
            <a:r>
              <a:rPr lang="en-US" sz="9600" dirty="0" smtClean="0">
                <a:solidFill>
                  <a:srgbClr val="000000"/>
                </a:solidFill>
              </a:rPr>
              <a:t>causes - four </a:t>
            </a:r>
            <a:r>
              <a:rPr lang="en-US" sz="9600" dirty="0">
                <a:solidFill>
                  <a:srgbClr val="000000"/>
                </a:solidFill>
              </a:rPr>
              <a:t>reasons for these deaths:  Births are either “too soon, too close, too many, or too late”. </a:t>
            </a:r>
          </a:p>
          <a:p>
            <a:pPr>
              <a:spcBef>
                <a:spcPts val="1080"/>
              </a:spcBef>
              <a:spcAft>
                <a:spcPts val="600"/>
              </a:spcAft>
            </a:pPr>
            <a:r>
              <a:rPr lang="en-US" sz="9600" dirty="0">
                <a:solidFill>
                  <a:srgbClr val="000000"/>
                </a:solidFill>
              </a:rPr>
              <a:t>Y</a:t>
            </a:r>
            <a:r>
              <a:rPr lang="en-US" sz="9600" dirty="0" smtClean="0">
                <a:solidFill>
                  <a:srgbClr val="000000"/>
                </a:solidFill>
              </a:rPr>
              <a:t>oung </a:t>
            </a:r>
            <a:r>
              <a:rPr lang="en-US" sz="9600" dirty="0">
                <a:solidFill>
                  <a:srgbClr val="000000"/>
                </a:solidFill>
              </a:rPr>
              <a:t>women </a:t>
            </a:r>
            <a:r>
              <a:rPr lang="en-US" sz="9600" dirty="0" smtClean="0"/>
              <a:t>most </a:t>
            </a:r>
            <a:r>
              <a:rPr lang="en-US" sz="9600" dirty="0"/>
              <a:t>often die during pregnancy.</a:t>
            </a:r>
          </a:p>
          <a:p>
            <a:pPr>
              <a:spcBef>
                <a:spcPts val="1080"/>
              </a:spcBef>
              <a:spcAft>
                <a:spcPts val="600"/>
              </a:spcAft>
            </a:pPr>
            <a:r>
              <a:rPr lang="en-US" sz="9600" dirty="0"/>
              <a:t>E</a:t>
            </a:r>
            <a:r>
              <a:rPr lang="en-US" sz="9600" dirty="0" smtClean="0"/>
              <a:t>arly </a:t>
            </a:r>
            <a:r>
              <a:rPr lang="en-US" sz="9600" dirty="0"/>
              <a:t>marriage &amp;</a:t>
            </a:r>
            <a:r>
              <a:rPr lang="en-US" sz="9600" dirty="0" smtClean="0"/>
              <a:t> </a:t>
            </a:r>
            <a:r>
              <a:rPr lang="en-US" sz="9600" dirty="0"/>
              <a:t>early motherhood can severely curtail educational &amp;</a:t>
            </a:r>
            <a:r>
              <a:rPr lang="en-US" sz="9600" dirty="0" smtClean="0"/>
              <a:t> </a:t>
            </a:r>
            <a:r>
              <a:rPr lang="en-US" sz="9600" dirty="0"/>
              <a:t>employment </a:t>
            </a:r>
            <a:r>
              <a:rPr lang="en-US" sz="9600" dirty="0" smtClean="0"/>
              <a:t>opportunities</a:t>
            </a:r>
          </a:p>
          <a:p>
            <a:pPr>
              <a:spcBef>
                <a:spcPts val="1080"/>
              </a:spcBef>
              <a:spcAft>
                <a:spcPts val="600"/>
              </a:spcAft>
            </a:pPr>
            <a:r>
              <a:rPr lang="en-US" sz="9600" dirty="0" smtClean="0"/>
              <a:t>Likely </a:t>
            </a:r>
            <a:r>
              <a:rPr lang="en-US" sz="9600" dirty="0"/>
              <a:t>to have a long-term, adverse impact on their and their children’s quality of life</a:t>
            </a:r>
            <a:r>
              <a:rPr lang="en-US" sz="9600" dirty="0" smtClean="0"/>
              <a:t>.</a:t>
            </a:r>
            <a:endParaRPr lang="en-US" sz="9600" dirty="0"/>
          </a:p>
          <a:p>
            <a:endParaRPr lang="en-US" dirty="0"/>
          </a:p>
        </p:txBody>
      </p:sp>
    </p:spTree>
    <p:extLst>
      <p:ext uri="{BB962C8B-B14F-4D97-AF65-F5344CB8AC3E}">
        <p14:creationId xmlns:p14="http://schemas.microsoft.com/office/powerpoint/2010/main" val="214139354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Female Circumcision</a:t>
            </a:r>
            <a:endParaRPr lang="en-US" dirty="0"/>
          </a:p>
        </p:txBody>
      </p:sp>
      <p:sp>
        <p:nvSpPr>
          <p:cNvPr id="3" name="Content Placeholder 2"/>
          <p:cNvSpPr>
            <a:spLocks noGrp="1"/>
          </p:cNvSpPr>
          <p:nvPr>
            <p:ph idx="1"/>
          </p:nvPr>
        </p:nvSpPr>
        <p:spPr>
          <a:xfrm>
            <a:off x="914400" y="1735137"/>
            <a:ext cx="7313613" cy="4885795"/>
          </a:xfrm>
        </p:spPr>
        <p:txBody>
          <a:bodyPr>
            <a:normAutofit fontScale="62500" lnSpcReduction="20000"/>
          </a:bodyPr>
          <a:lstStyle/>
          <a:p>
            <a:pPr>
              <a:spcBef>
                <a:spcPts val="1200"/>
              </a:spcBef>
              <a:spcAft>
                <a:spcPts val="600"/>
              </a:spcAft>
            </a:pPr>
            <a:r>
              <a:rPr lang="en-US" sz="3800" dirty="0" smtClean="0"/>
              <a:t>FGM is </a:t>
            </a:r>
            <a:r>
              <a:rPr lang="en-US" sz="3800" dirty="0"/>
              <a:t>typically carried out with primitive, </a:t>
            </a:r>
            <a:r>
              <a:rPr lang="en-US" sz="3800" dirty="0">
                <a:solidFill>
                  <a:srgbClr val="000000"/>
                </a:solidFill>
              </a:rPr>
              <a:t>unsterilized instruments while the young girl is forcibly held down. </a:t>
            </a:r>
          </a:p>
          <a:p>
            <a:pPr>
              <a:spcBef>
                <a:spcPts val="1200"/>
              </a:spcBef>
              <a:spcAft>
                <a:spcPts val="600"/>
              </a:spcAft>
            </a:pPr>
            <a:r>
              <a:rPr lang="en-US" sz="3800" dirty="0">
                <a:solidFill>
                  <a:srgbClr val="000000"/>
                </a:solidFill>
              </a:rPr>
              <a:t>Immediate and very common complications include violent pain, shock, hemorrhage</a:t>
            </a:r>
            <a:r>
              <a:rPr lang="en-US" sz="3800" dirty="0"/>
              <a:t>, injury to adjacent organs, infection and death. </a:t>
            </a:r>
          </a:p>
          <a:p>
            <a:pPr>
              <a:spcBef>
                <a:spcPts val="1200"/>
              </a:spcBef>
              <a:spcAft>
                <a:spcPts val="600"/>
              </a:spcAft>
            </a:pPr>
            <a:r>
              <a:rPr lang="en-US" sz="3800" dirty="0"/>
              <a:t>Later problems include scarring, painful and prolonged menses, recurrent urinary tract infection, sexual complications, psychological trauma and difficult childbirth, prolonged </a:t>
            </a:r>
            <a:r>
              <a:rPr lang="en-US" sz="3800" dirty="0" err="1"/>
              <a:t>labour</a:t>
            </a:r>
            <a:r>
              <a:rPr lang="en-US" sz="3800" dirty="0"/>
              <a:t>, lacerations and </a:t>
            </a:r>
            <a:r>
              <a:rPr lang="en-US" sz="3800" dirty="0" err="1"/>
              <a:t>vesico</a:t>
            </a:r>
            <a:r>
              <a:rPr lang="en-US" sz="3800" dirty="0"/>
              <a:t>-vaginal and recto-vaginal fistulas. </a:t>
            </a:r>
          </a:p>
          <a:p>
            <a:pPr>
              <a:spcBef>
                <a:spcPts val="1200"/>
              </a:spcBef>
              <a:spcAft>
                <a:spcPts val="600"/>
              </a:spcAft>
            </a:pPr>
            <a:r>
              <a:rPr lang="en-US" sz="3800" dirty="0"/>
              <a:t>A person who has suffered a trauma such as this cannot be said to be healthy.</a:t>
            </a:r>
          </a:p>
          <a:p>
            <a:endParaRPr lang="en-US" dirty="0"/>
          </a:p>
          <a:p>
            <a:endParaRPr lang="en-US" dirty="0"/>
          </a:p>
        </p:txBody>
      </p:sp>
    </p:spTree>
    <p:extLst>
      <p:ext uri="{BB962C8B-B14F-4D97-AF65-F5344CB8AC3E}">
        <p14:creationId xmlns:p14="http://schemas.microsoft.com/office/powerpoint/2010/main" val="1092634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Harmful Practices &amp; SRHR</a:t>
            </a:r>
            <a:endParaRPr lang="en-US" dirty="0"/>
          </a:p>
        </p:txBody>
      </p:sp>
      <p:sp>
        <p:nvSpPr>
          <p:cNvPr id="3" name="Content Placeholder 2"/>
          <p:cNvSpPr>
            <a:spLocks noGrp="1"/>
          </p:cNvSpPr>
          <p:nvPr>
            <p:ph idx="1"/>
          </p:nvPr>
        </p:nvSpPr>
        <p:spPr>
          <a:xfrm>
            <a:off x="914400" y="1735138"/>
            <a:ext cx="7313613" cy="4818062"/>
          </a:xfrm>
        </p:spPr>
        <p:txBody>
          <a:bodyPr>
            <a:normAutofit/>
          </a:bodyPr>
          <a:lstStyle/>
          <a:p>
            <a:r>
              <a:rPr lang="en-US" dirty="0" smtClean="0"/>
              <a:t>Harmful </a:t>
            </a:r>
            <a:r>
              <a:rPr lang="en-US" dirty="0"/>
              <a:t>practices constitute </a:t>
            </a:r>
            <a:r>
              <a:rPr lang="en-US" dirty="0" smtClean="0"/>
              <a:t>a violation </a:t>
            </a:r>
            <a:r>
              <a:rPr lang="en-US" dirty="0"/>
              <a:t>of women and </a:t>
            </a:r>
            <a:r>
              <a:rPr lang="en-US" dirty="0" smtClean="0"/>
              <a:t>children’s right </a:t>
            </a:r>
            <a:r>
              <a:rPr lang="en-US" dirty="0"/>
              <a:t>to health</a:t>
            </a:r>
            <a:r>
              <a:rPr lang="en-US" dirty="0" smtClean="0"/>
              <a:t>.</a:t>
            </a:r>
          </a:p>
          <a:p>
            <a:r>
              <a:rPr lang="en-US" dirty="0" smtClean="0"/>
              <a:t>Harmful practices </a:t>
            </a:r>
            <a:r>
              <a:rPr lang="en-US" dirty="0"/>
              <a:t>are </a:t>
            </a:r>
            <a:r>
              <a:rPr lang="en-US" dirty="0" smtClean="0"/>
              <a:t>harmful to </a:t>
            </a:r>
            <a:r>
              <a:rPr lang="en-US" dirty="0"/>
              <a:t>the health of women and </a:t>
            </a:r>
            <a:r>
              <a:rPr lang="en-US" dirty="0" smtClean="0"/>
              <a:t>children and </a:t>
            </a:r>
            <a:r>
              <a:rPr lang="en-US" dirty="0"/>
              <a:t>carry a high risk of death </a:t>
            </a:r>
            <a:r>
              <a:rPr lang="en-US" dirty="0" smtClean="0"/>
              <a:t>and disability. </a:t>
            </a:r>
          </a:p>
          <a:p>
            <a:r>
              <a:rPr lang="en-US" dirty="0" smtClean="0"/>
              <a:t>FGM </a:t>
            </a:r>
            <a:r>
              <a:rPr lang="en-US" dirty="0"/>
              <a:t>can “</a:t>
            </a:r>
            <a:r>
              <a:rPr lang="en-US" dirty="0" smtClean="0"/>
              <a:t>lead to </a:t>
            </a:r>
            <a:r>
              <a:rPr lang="en-US" dirty="0"/>
              <a:t>various immediate and long-term </a:t>
            </a:r>
            <a:r>
              <a:rPr lang="en-US" dirty="0" smtClean="0"/>
              <a:t>health consequences</a:t>
            </a:r>
            <a:r>
              <a:rPr lang="en-US" dirty="0"/>
              <a:t>, including severe pain</a:t>
            </a:r>
            <a:r>
              <a:rPr lang="en-US" dirty="0" smtClean="0"/>
              <a:t>, shock</a:t>
            </a:r>
            <a:r>
              <a:rPr lang="en-US" dirty="0"/>
              <a:t>, infections and complications </a:t>
            </a:r>
            <a:r>
              <a:rPr lang="en-US" dirty="0" smtClean="0"/>
              <a:t>during childbirth </a:t>
            </a:r>
            <a:r>
              <a:rPr lang="en-US" dirty="0"/>
              <a:t>(affecting both the mother </a:t>
            </a:r>
            <a:r>
              <a:rPr lang="en-US" dirty="0" smtClean="0"/>
              <a:t>and child</a:t>
            </a:r>
            <a:r>
              <a:rPr lang="en-US" dirty="0"/>
              <a:t>), long-</a:t>
            </a:r>
            <a:r>
              <a:rPr lang="en-US" dirty="0" smtClean="0"/>
              <a:t>term </a:t>
            </a:r>
            <a:r>
              <a:rPr lang="en-US" dirty="0" err="1" smtClean="0"/>
              <a:t>gynaecological</a:t>
            </a:r>
            <a:r>
              <a:rPr lang="en-US" dirty="0" smtClean="0"/>
              <a:t> problems such </a:t>
            </a:r>
            <a:r>
              <a:rPr lang="en-US" dirty="0"/>
              <a:t>as fistula, psychological effects </a:t>
            </a:r>
            <a:r>
              <a:rPr lang="en-US" dirty="0" smtClean="0"/>
              <a:t>and death</a:t>
            </a:r>
            <a:r>
              <a:rPr lang="en-US" dirty="0"/>
              <a:t>.</a:t>
            </a:r>
            <a:r>
              <a:rPr lang="en-US" dirty="0" smtClean="0"/>
              <a:t>”</a:t>
            </a:r>
            <a:endParaRPr lang="en-US" dirty="0"/>
          </a:p>
        </p:txBody>
      </p:sp>
    </p:spTree>
    <p:extLst>
      <p:ext uri="{BB962C8B-B14F-4D97-AF65-F5344CB8AC3E}">
        <p14:creationId xmlns:p14="http://schemas.microsoft.com/office/powerpoint/2010/main" val="12242503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Traditional Rulers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Enforce </a:t>
            </a:r>
            <a:r>
              <a:rPr lang="en-US" dirty="0"/>
              <a:t>legislation </a:t>
            </a:r>
            <a:r>
              <a:rPr lang="en-US" dirty="0" smtClean="0"/>
              <a:t>proscribing harmful widowhood practices (Enugu and Anambra), </a:t>
            </a:r>
            <a:r>
              <a:rPr lang="en-US" dirty="0"/>
              <a:t>female </a:t>
            </a:r>
            <a:r>
              <a:rPr lang="en-US" dirty="0" smtClean="0"/>
              <a:t>circumcision </a:t>
            </a:r>
            <a:r>
              <a:rPr lang="en-US" dirty="0"/>
              <a:t>and the marriage of children.</a:t>
            </a:r>
          </a:p>
          <a:p>
            <a:r>
              <a:rPr lang="en-US" dirty="0" smtClean="0"/>
              <a:t>Eliminate harmful practices through the transformation of societal norms and cultural factors.</a:t>
            </a:r>
          </a:p>
          <a:p>
            <a:r>
              <a:rPr lang="en-US" dirty="0" smtClean="0"/>
              <a:t>Eliminate prejudices </a:t>
            </a:r>
            <a:r>
              <a:rPr lang="en-US" dirty="0"/>
              <a:t>and customary </a:t>
            </a:r>
            <a:r>
              <a:rPr lang="en-US" dirty="0" smtClean="0"/>
              <a:t>practices </a:t>
            </a:r>
            <a:r>
              <a:rPr lang="en-US" dirty="0"/>
              <a:t>which are based on the idea of the inferiority or the superiority of either of the sexes or on stereotyped roles for men and women</a:t>
            </a:r>
            <a:r>
              <a:rPr lang="en-US" dirty="0" smtClean="0"/>
              <a:t>.</a:t>
            </a:r>
          </a:p>
          <a:p>
            <a:r>
              <a:rPr lang="en-US" dirty="0" smtClean="0"/>
              <a:t>Involve women in </a:t>
            </a:r>
            <a:r>
              <a:rPr lang="en-US" dirty="0" err="1" smtClean="0"/>
              <a:t>programmes</a:t>
            </a:r>
            <a:r>
              <a:rPr lang="en-US" dirty="0" smtClean="0"/>
              <a:t> to modify or eliminate harmful practices</a:t>
            </a:r>
          </a:p>
          <a:p>
            <a:endParaRPr lang="en-US" dirty="0"/>
          </a:p>
        </p:txBody>
      </p:sp>
    </p:spTree>
    <p:extLst>
      <p:ext uri="{BB962C8B-B14F-4D97-AF65-F5344CB8AC3E}">
        <p14:creationId xmlns:p14="http://schemas.microsoft.com/office/powerpoint/2010/main" val="336279482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Contraception and Family Planning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0345059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Planning</a:t>
            </a:r>
            <a:endParaRPr lang="en-US" dirty="0"/>
          </a:p>
        </p:txBody>
      </p:sp>
      <p:sp>
        <p:nvSpPr>
          <p:cNvPr id="3" name="Content Placeholder 2"/>
          <p:cNvSpPr>
            <a:spLocks noGrp="1"/>
          </p:cNvSpPr>
          <p:nvPr>
            <p:ph idx="1"/>
          </p:nvPr>
        </p:nvSpPr>
        <p:spPr/>
        <p:txBody>
          <a:bodyPr>
            <a:normAutofit fontScale="85000" lnSpcReduction="20000"/>
          </a:bodyPr>
          <a:lstStyle/>
          <a:p>
            <a:pPr>
              <a:spcBef>
                <a:spcPts val="1248"/>
              </a:spcBef>
              <a:spcAft>
                <a:spcPts val="600"/>
              </a:spcAft>
            </a:pPr>
            <a:r>
              <a:rPr lang="en-US" dirty="0"/>
              <a:t>It is believed that children are a gift from God and humans do not have a right to control births. </a:t>
            </a:r>
          </a:p>
          <a:p>
            <a:pPr>
              <a:spcBef>
                <a:spcPts val="1248"/>
              </a:spcBef>
              <a:spcAft>
                <a:spcPts val="600"/>
              </a:spcAft>
            </a:pPr>
            <a:r>
              <a:rPr lang="en-US" dirty="0"/>
              <a:t>Population control therefore is not an issue under our customary laws.</a:t>
            </a:r>
          </a:p>
          <a:p>
            <a:pPr>
              <a:spcBef>
                <a:spcPts val="1248"/>
              </a:spcBef>
              <a:spcAft>
                <a:spcPts val="600"/>
              </a:spcAft>
            </a:pPr>
            <a:r>
              <a:rPr lang="en-US" dirty="0"/>
              <a:t>Following from this, a woman cannot refuse sexual overtures from her husband whether she is sick or not or whether on the basis of child spacing. </a:t>
            </a:r>
          </a:p>
          <a:p>
            <a:pPr>
              <a:spcBef>
                <a:spcPts val="1248"/>
              </a:spcBef>
              <a:spcAft>
                <a:spcPts val="600"/>
              </a:spcAft>
            </a:pPr>
            <a:r>
              <a:rPr lang="en-US" dirty="0"/>
              <a:t>A woman has no say in respect of the number of children she will have or the spacing of her children. </a:t>
            </a:r>
          </a:p>
          <a:p>
            <a:pPr>
              <a:spcBef>
                <a:spcPts val="1248"/>
              </a:spcBef>
              <a:spcAft>
                <a:spcPts val="600"/>
              </a:spcAft>
            </a:pPr>
            <a:r>
              <a:rPr lang="en-US" dirty="0"/>
              <a:t>She must satisfy her husband sexually or she will not be deemed a good wife. </a:t>
            </a:r>
          </a:p>
          <a:p>
            <a:endParaRPr lang="en-US" dirty="0"/>
          </a:p>
        </p:txBody>
      </p:sp>
    </p:spTree>
    <p:extLst>
      <p:ext uri="{BB962C8B-B14F-4D97-AF65-F5344CB8AC3E}">
        <p14:creationId xmlns:p14="http://schemas.microsoft.com/office/powerpoint/2010/main" val="137763418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Contraception and family planning </a:t>
            </a:r>
          </a:p>
        </p:txBody>
      </p:sp>
      <p:sp>
        <p:nvSpPr>
          <p:cNvPr id="3" name="Content Placeholder 2"/>
          <p:cNvSpPr>
            <a:spLocks noGrp="1"/>
          </p:cNvSpPr>
          <p:nvPr>
            <p:ph idx="1"/>
          </p:nvPr>
        </p:nvSpPr>
        <p:spPr>
          <a:xfrm>
            <a:off x="914400" y="1735138"/>
            <a:ext cx="7313613" cy="4970462"/>
          </a:xfrm>
        </p:spPr>
        <p:txBody>
          <a:bodyPr>
            <a:normAutofit fontScale="92500"/>
          </a:bodyPr>
          <a:lstStyle/>
          <a:p>
            <a:r>
              <a:rPr lang="en-US" dirty="0" smtClean="0"/>
              <a:t>Women have equal </a:t>
            </a:r>
            <a:r>
              <a:rPr lang="en-US" dirty="0"/>
              <a:t>rights in deciding “freely and responsibly on the </a:t>
            </a:r>
            <a:r>
              <a:rPr lang="en-US" dirty="0" smtClean="0"/>
              <a:t>number and </a:t>
            </a:r>
            <a:r>
              <a:rPr lang="en-US" dirty="0"/>
              <a:t>spacing of their children and to have access to the information, education </a:t>
            </a:r>
            <a:r>
              <a:rPr lang="en-US" dirty="0" smtClean="0"/>
              <a:t>and means </a:t>
            </a:r>
            <a:r>
              <a:rPr lang="en-US" dirty="0"/>
              <a:t>to enable them to exercise these rights.</a:t>
            </a:r>
            <a:r>
              <a:rPr lang="en-US" dirty="0" smtClean="0"/>
              <a:t>” </a:t>
            </a:r>
          </a:p>
          <a:p>
            <a:r>
              <a:rPr lang="en-US" dirty="0" smtClean="0"/>
              <a:t>Contraception </a:t>
            </a:r>
            <a:r>
              <a:rPr lang="en-US" dirty="0"/>
              <a:t>is also a key </a:t>
            </a:r>
            <a:r>
              <a:rPr lang="en-US" dirty="0" smtClean="0"/>
              <a:t>dimension of </a:t>
            </a:r>
            <a:r>
              <a:rPr lang="en-US" dirty="0"/>
              <a:t>the right to the highest attainable standard of physical and mental health</a:t>
            </a:r>
            <a:r>
              <a:rPr lang="en-US" dirty="0" smtClean="0"/>
              <a:t>. </a:t>
            </a:r>
          </a:p>
          <a:p>
            <a:r>
              <a:rPr lang="en-US" dirty="0" smtClean="0"/>
              <a:t>Women’s</a:t>
            </a:r>
            <a:r>
              <a:rPr lang="en-US" dirty="0"/>
              <a:t> </a:t>
            </a:r>
            <a:r>
              <a:rPr lang="en-US" dirty="0" smtClean="0"/>
              <a:t>childbearing </a:t>
            </a:r>
            <a:r>
              <a:rPr lang="en-US" dirty="0"/>
              <a:t>role also has an impact on their enjoyment of other rights, such as </a:t>
            </a:r>
            <a:r>
              <a:rPr lang="en-US" dirty="0" smtClean="0"/>
              <a:t>the rights </a:t>
            </a:r>
            <a:r>
              <a:rPr lang="en-US" dirty="0"/>
              <a:t>to education and to work</a:t>
            </a:r>
            <a:r>
              <a:rPr lang="en-US" dirty="0" smtClean="0"/>
              <a:t>.</a:t>
            </a:r>
          </a:p>
          <a:p>
            <a:r>
              <a:rPr lang="en-US" dirty="0" smtClean="0"/>
              <a:t>Family planning removes the possibility of unwanted pregnancy that leads to unsafe abortion.</a:t>
            </a:r>
            <a:endParaRPr lang="en-US" dirty="0"/>
          </a:p>
        </p:txBody>
      </p:sp>
    </p:spTree>
    <p:extLst>
      <p:ext uri="{BB962C8B-B14F-4D97-AF65-F5344CB8AC3E}">
        <p14:creationId xmlns:p14="http://schemas.microsoft.com/office/powerpoint/2010/main" val="128753665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Contraception and Family Planning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Access to family planning services increases women’s opportunities to enter the job market</a:t>
            </a:r>
          </a:p>
          <a:p>
            <a:r>
              <a:rPr lang="en-US" dirty="0" smtClean="0"/>
              <a:t>Many </a:t>
            </a:r>
            <a:r>
              <a:rPr lang="en-US" dirty="0"/>
              <a:t>women and </a:t>
            </a:r>
            <a:r>
              <a:rPr lang="en-US" dirty="0" smtClean="0"/>
              <a:t>girls face </a:t>
            </a:r>
            <a:r>
              <a:rPr lang="en-US" dirty="0"/>
              <a:t>challenges in </a:t>
            </a:r>
            <a:r>
              <a:rPr lang="en-US" dirty="0" smtClean="0"/>
              <a:t>accessing information and education </a:t>
            </a:r>
            <a:r>
              <a:rPr lang="en-US" dirty="0"/>
              <a:t>on </a:t>
            </a:r>
            <a:r>
              <a:rPr lang="en-US" dirty="0" smtClean="0"/>
              <a:t>modern methods </a:t>
            </a:r>
            <a:r>
              <a:rPr lang="en-US" dirty="0"/>
              <a:t>of contraception</a:t>
            </a:r>
            <a:r>
              <a:rPr lang="en-US" dirty="0" smtClean="0"/>
              <a:t>.</a:t>
            </a:r>
          </a:p>
          <a:p>
            <a:r>
              <a:rPr lang="en-US" dirty="0" smtClean="0"/>
              <a:t>A </a:t>
            </a:r>
            <a:r>
              <a:rPr lang="en-US" dirty="0"/>
              <a:t>great majority of adolescents do not have access to education </a:t>
            </a:r>
            <a:r>
              <a:rPr lang="en-US" dirty="0" smtClean="0"/>
              <a:t>on sexuality </a:t>
            </a:r>
            <a:r>
              <a:rPr lang="en-US" dirty="0"/>
              <a:t>or sexual and reproductive health services</a:t>
            </a:r>
            <a:r>
              <a:rPr lang="en-US" dirty="0" smtClean="0"/>
              <a:t>.</a:t>
            </a:r>
          </a:p>
          <a:p>
            <a:r>
              <a:rPr lang="en-US" dirty="0"/>
              <a:t>Requirements of third-party consent for access to certain services </a:t>
            </a:r>
            <a:r>
              <a:rPr lang="en-US" dirty="0" smtClean="0"/>
              <a:t>are contrary </a:t>
            </a:r>
            <a:r>
              <a:rPr lang="en-US" dirty="0"/>
              <a:t>to women’s rights.</a:t>
            </a:r>
          </a:p>
          <a:p>
            <a:endParaRPr lang="en-US" dirty="0"/>
          </a:p>
        </p:txBody>
      </p:sp>
    </p:spTree>
    <p:extLst>
      <p:ext uri="{BB962C8B-B14F-4D97-AF65-F5344CB8AC3E}">
        <p14:creationId xmlns:p14="http://schemas.microsoft.com/office/powerpoint/2010/main" val="8208504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Highest Standard of Sexual and Reproductive Health </a:t>
            </a:r>
            <a:endParaRPr lang="en-US" sz="3200" dirty="0"/>
          </a:p>
        </p:txBody>
      </p:sp>
      <p:sp>
        <p:nvSpPr>
          <p:cNvPr id="3" name="Content Placeholder 2"/>
          <p:cNvSpPr>
            <a:spLocks noGrp="1"/>
          </p:cNvSpPr>
          <p:nvPr>
            <p:ph idx="1"/>
          </p:nvPr>
        </p:nvSpPr>
        <p:spPr>
          <a:xfrm>
            <a:off x="914400" y="1735137"/>
            <a:ext cx="7313613" cy="4885795"/>
          </a:xfrm>
        </p:spPr>
        <p:txBody>
          <a:bodyPr>
            <a:normAutofit fontScale="70000" lnSpcReduction="20000"/>
          </a:bodyPr>
          <a:lstStyle/>
          <a:p>
            <a:r>
              <a:rPr lang="en-US" sz="2900" dirty="0"/>
              <a:t>W</a:t>
            </a:r>
            <a:r>
              <a:rPr lang="en-US" sz="2900" dirty="0" smtClean="0"/>
              <a:t>omen </a:t>
            </a:r>
            <a:r>
              <a:rPr lang="en-US" sz="2900" dirty="0"/>
              <a:t>have </a:t>
            </a:r>
            <a:r>
              <a:rPr lang="en-US" sz="2900" dirty="0" smtClean="0"/>
              <a:t>the following rights under the law:</a:t>
            </a:r>
          </a:p>
          <a:p>
            <a:r>
              <a:rPr lang="en-US" sz="2900" dirty="0"/>
              <a:t>T</a:t>
            </a:r>
            <a:r>
              <a:rPr lang="en-US" sz="2900" dirty="0" smtClean="0"/>
              <a:t>o </a:t>
            </a:r>
            <a:r>
              <a:rPr lang="en-US" sz="2900" dirty="0"/>
              <a:t>accessible, affordable and adequate health care that takes into </a:t>
            </a:r>
            <a:r>
              <a:rPr lang="en-US" sz="2900" dirty="0" smtClean="0"/>
              <a:t>account and responds to </a:t>
            </a:r>
            <a:r>
              <a:rPr lang="en-US" sz="2900" dirty="0"/>
              <a:t>their </a:t>
            </a:r>
            <a:r>
              <a:rPr lang="en-US" sz="2900" dirty="0" smtClean="0"/>
              <a:t>peculiar needs as women. </a:t>
            </a:r>
            <a:endParaRPr lang="en-US" sz="2900" dirty="0"/>
          </a:p>
          <a:p>
            <a:r>
              <a:rPr lang="en-US" sz="2900" dirty="0" smtClean="0"/>
              <a:t>To </a:t>
            </a:r>
            <a:r>
              <a:rPr lang="en-US" sz="2900" dirty="0"/>
              <a:t>access health care without discrimination. </a:t>
            </a:r>
          </a:p>
          <a:p>
            <a:r>
              <a:rPr lang="en-US" sz="2900" dirty="0" smtClean="0"/>
              <a:t>SRH </a:t>
            </a:r>
            <a:r>
              <a:rPr lang="en-US" sz="2900" dirty="0"/>
              <a:t>encompasses a range of prevention and treatment services.</a:t>
            </a:r>
          </a:p>
          <a:p>
            <a:pPr lvl="1"/>
            <a:r>
              <a:rPr lang="en-US" sz="2900" dirty="0"/>
              <a:t>accurate information about HIV transmission; </a:t>
            </a:r>
          </a:p>
          <a:p>
            <a:pPr lvl="1"/>
            <a:r>
              <a:rPr lang="en-US" sz="2900" dirty="0"/>
              <a:t>ability to choose whether and when to get pregnant; </a:t>
            </a:r>
          </a:p>
          <a:p>
            <a:pPr lvl="1"/>
            <a:r>
              <a:rPr lang="en-US" sz="2900" dirty="0" smtClean="0"/>
              <a:t>Protection from &amp; response </a:t>
            </a:r>
            <a:r>
              <a:rPr lang="en-US" sz="2900" dirty="0"/>
              <a:t>to VAW</a:t>
            </a:r>
            <a:r>
              <a:rPr lang="en-US" sz="2900" dirty="0" smtClean="0"/>
              <a:t>; </a:t>
            </a:r>
            <a:endParaRPr lang="en-US" sz="2900" dirty="0"/>
          </a:p>
          <a:p>
            <a:pPr lvl="1"/>
            <a:r>
              <a:rPr lang="en-US" sz="2900" dirty="0"/>
              <a:t>S</a:t>
            </a:r>
            <a:r>
              <a:rPr lang="en-US" sz="2900" dirty="0" smtClean="0"/>
              <a:t>ervices </a:t>
            </a:r>
            <a:r>
              <a:rPr lang="en-US" sz="2900" dirty="0"/>
              <a:t>for sexually transmitted infections and reproductive tract illnesses, such as cervical cancer. </a:t>
            </a:r>
          </a:p>
          <a:p>
            <a:pPr lvl="1"/>
            <a:r>
              <a:rPr lang="en-US" sz="2900" dirty="0"/>
              <a:t>Access to these services is part and parcel </a:t>
            </a:r>
            <a:r>
              <a:rPr lang="en-US" sz="2900" dirty="0" smtClean="0"/>
              <a:t>of </a:t>
            </a:r>
            <a:r>
              <a:rPr lang="en-US" sz="2900" dirty="0"/>
              <a:t>the universal right to the highest attainable standard of health, yet, because these services are basic care only for women and girls, their protection requires special attention.</a:t>
            </a:r>
          </a:p>
          <a:p>
            <a:endParaRPr lang="en-US" dirty="0"/>
          </a:p>
        </p:txBody>
      </p:sp>
    </p:spTree>
    <p:extLst>
      <p:ext uri="{BB962C8B-B14F-4D97-AF65-F5344CB8AC3E}">
        <p14:creationId xmlns:p14="http://schemas.microsoft.com/office/powerpoint/2010/main" val="196978472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Maternal Mortality and Morbidity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02949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MMR</a:t>
            </a:r>
            <a:endParaRPr lang="en-US" dirty="0"/>
          </a:p>
        </p:txBody>
      </p:sp>
      <p:sp>
        <p:nvSpPr>
          <p:cNvPr id="3" name="Content Placeholder 2"/>
          <p:cNvSpPr>
            <a:spLocks noGrp="1"/>
          </p:cNvSpPr>
          <p:nvPr>
            <p:ph idx="1"/>
          </p:nvPr>
        </p:nvSpPr>
        <p:spPr>
          <a:xfrm>
            <a:off x="1089024" y="1354667"/>
            <a:ext cx="7784043" cy="5266265"/>
          </a:xfrm>
        </p:spPr>
        <p:txBody>
          <a:bodyPr>
            <a:normAutofit/>
          </a:bodyPr>
          <a:lstStyle/>
          <a:p>
            <a:r>
              <a:rPr lang="en-US" dirty="0"/>
              <a:t>M</a:t>
            </a:r>
            <a:r>
              <a:rPr lang="en-US" dirty="0" smtClean="0"/>
              <a:t>aternal </a:t>
            </a:r>
            <a:r>
              <a:rPr lang="en-US" dirty="0"/>
              <a:t>mortality </a:t>
            </a:r>
            <a:r>
              <a:rPr lang="en-US" dirty="0" smtClean="0"/>
              <a:t>ratio </a:t>
            </a:r>
            <a:r>
              <a:rPr lang="en-US" dirty="0"/>
              <a:t>(MMR) is the annual number of female deaths per 100,000 live births from any cause related to or aggravated by pregnancy or its management (excluding accidental or incidental causes)</a:t>
            </a:r>
            <a:r>
              <a:rPr lang="en-US" dirty="0" smtClean="0"/>
              <a:t>.</a:t>
            </a:r>
          </a:p>
          <a:p>
            <a:r>
              <a:rPr lang="en-US" dirty="0"/>
              <a:t>The main causes of maternal death include severe bleeding, infection, unsafe abortion, high blood pressure, and prolonged or obstructed </a:t>
            </a:r>
            <a:r>
              <a:rPr lang="en-US" dirty="0" err="1"/>
              <a:t>labour</a:t>
            </a:r>
            <a:r>
              <a:rPr lang="en-US" dirty="0"/>
              <a:t>. </a:t>
            </a:r>
            <a:endParaRPr lang="en-US" dirty="0" smtClean="0"/>
          </a:p>
          <a:p>
            <a:r>
              <a:rPr lang="en-US" dirty="0" smtClean="0"/>
              <a:t>A woman should never die giving life to another individual.</a:t>
            </a:r>
          </a:p>
          <a:p>
            <a:r>
              <a:rPr lang="en-US" dirty="0"/>
              <a:t>Most maternal deaths and disabilities can be prevented through effective interventions and care during pregnancy and delivery</a:t>
            </a:r>
          </a:p>
          <a:p>
            <a:endParaRPr lang="en-US" dirty="0" smtClean="0"/>
          </a:p>
        </p:txBody>
      </p:sp>
    </p:spTree>
    <p:extLst>
      <p:ext uri="{BB962C8B-B14F-4D97-AF65-F5344CB8AC3E}">
        <p14:creationId xmlns:p14="http://schemas.microsoft.com/office/powerpoint/2010/main" val="48960626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Maternal Mortality</a:t>
            </a:r>
            <a:endParaRPr lang="en-US" dirty="0"/>
          </a:p>
        </p:txBody>
      </p:sp>
      <p:sp>
        <p:nvSpPr>
          <p:cNvPr id="3" name="Content Placeholder 2"/>
          <p:cNvSpPr>
            <a:spLocks noGrp="1"/>
          </p:cNvSpPr>
          <p:nvPr>
            <p:ph idx="1"/>
          </p:nvPr>
        </p:nvSpPr>
        <p:spPr/>
        <p:txBody>
          <a:bodyPr>
            <a:normAutofit lnSpcReduction="10000"/>
          </a:bodyPr>
          <a:lstStyle/>
          <a:p>
            <a:r>
              <a:rPr lang="en-US" b="1" dirty="0" smtClean="0"/>
              <a:t>MMR decreased from 1,100 in 1995 to 840 in 2008 and to 630 in 2010</a:t>
            </a:r>
          </a:p>
          <a:p>
            <a:r>
              <a:rPr lang="en-US" dirty="0" smtClean="0"/>
              <a:t>Maternal mortality is </a:t>
            </a:r>
            <a:r>
              <a:rPr lang="en-US" dirty="0"/>
              <a:t>recognized </a:t>
            </a:r>
            <a:r>
              <a:rPr lang="en-US" dirty="0" smtClean="0"/>
              <a:t>as violation </a:t>
            </a:r>
            <a:r>
              <a:rPr lang="en-US" dirty="0"/>
              <a:t>of women’s rights to life, to the highest attainable standard of health, and to equality and non-</a:t>
            </a:r>
            <a:r>
              <a:rPr lang="en-US" dirty="0" smtClean="0"/>
              <a:t>discrimination.</a:t>
            </a:r>
          </a:p>
          <a:p>
            <a:r>
              <a:rPr lang="en-US" dirty="0" smtClean="0"/>
              <a:t>Reducing MM requires a </a:t>
            </a:r>
            <a:r>
              <a:rPr lang="en-US" dirty="0"/>
              <a:t>functioning health system </a:t>
            </a:r>
            <a:r>
              <a:rPr lang="en-US" dirty="0" smtClean="0"/>
              <a:t>with </a:t>
            </a:r>
            <a:r>
              <a:rPr lang="en-US" dirty="0"/>
              <a:t>adequate supplies, equipment, and infrastructure, as well as an efficient system of communication, referral and transport.</a:t>
            </a:r>
          </a:p>
          <a:p>
            <a:endParaRPr lang="en-US" dirty="0"/>
          </a:p>
          <a:p>
            <a:endParaRPr lang="en-US" dirty="0"/>
          </a:p>
        </p:txBody>
      </p:sp>
    </p:spTree>
    <p:extLst>
      <p:ext uri="{BB962C8B-B14F-4D97-AF65-F5344CB8AC3E}">
        <p14:creationId xmlns:p14="http://schemas.microsoft.com/office/powerpoint/2010/main" val="286473679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Adolescents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436030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80000"/>
              </a:lnSpc>
            </a:pPr>
            <a:r>
              <a:rPr lang="en-US" sz="3200" dirty="0"/>
              <a:t>A</a:t>
            </a:r>
            <a:r>
              <a:rPr lang="en-US" sz="3200" dirty="0" smtClean="0"/>
              <a:t>dolescents face multiple barriers to accessing SRH services and education</a:t>
            </a:r>
            <a:endParaRPr lang="en-US" sz="3200" dirty="0"/>
          </a:p>
        </p:txBody>
      </p:sp>
      <p:sp>
        <p:nvSpPr>
          <p:cNvPr id="3" name="Content Placeholder 2"/>
          <p:cNvSpPr>
            <a:spLocks noGrp="1"/>
          </p:cNvSpPr>
          <p:nvPr>
            <p:ph idx="1"/>
          </p:nvPr>
        </p:nvSpPr>
        <p:spPr/>
        <p:txBody>
          <a:bodyPr>
            <a:normAutofit lnSpcReduction="10000"/>
          </a:bodyPr>
          <a:lstStyle/>
          <a:p>
            <a:r>
              <a:rPr lang="en-US" dirty="0"/>
              <a:t>As children enter adolescence, as their bodies change and as many of them begin </a:t>
            </a:r>
            <a:r>
              <a:rPr lang="en-US" dirty="0" smtClean="0"/>
              <a:t>exploring their </a:t>
            </a:r>
            <a:r>
              <a:rPr lang="en-US" dirty="0"/>
              <a:t>sexuality, access to sexual and reproductive health information and </a:t>
            </a:r>
            <a:r>
              <a:rPr lang="en-US" dirty="0" smtClean="0"/>
              <a:t>services becomes </a:t>
            </a:r>
            <a:r>
              <a:rPr lang="en-US" dirty="0"/>
              <a:t>critical to their enjoyment of human rights, their health and their wellbeing</a:t>
            </a:r>
            <a:r>
              <a:rPr lang="en-US" dirty="0" smtClean="0"/>
              <a:t>.</a:t>
            </a:r>
          </a:p>
          <a:p>
            <a:r>
              <a:rPr lang="en-US" dirty="0"/>
              <a:t>Education and information play a critical role in helping adolescents understand their sexuality and sexual and reproductive health</a:t>
            </a:r>
          </a:p>
          <a:p>
            <a:r>
              <a:rPr lang="en-US" dirty="0"/>
              <a:t>The right to health encompasses access to education and information on sexual and reproductive health</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78469472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Adolescents</a:t>
            </a:r>
            <a:endParaRPr lang="en-US" dirty="0"/>
          </a:p>
        </p:txBody>
      </p:sp>
      <p:sp>
        <p:nvSpPr>
          <p:cNvPr id="3" name="Content Placeholder 2"/>
          <p:cNvSpPr>
            <a:spLocks noGrp="1"/>
          </p:cNvSpPr>
          <p:nvPr>
            <p:ph idx="1"/>
          </p:nvPr>
        </p:nvSpPr>
        <p:spPr/>
        <p:txBody>
          <a:bodyPr>
            <a:normAutofit/>
          </a:bodyPr>
          <a:lstStyle/>
          <a:p>
            <a:pPr>
              <a:spcBef>
                <a:spcPts val="1320"/>
              </a:spcBef>
              <a:spcAft>
                <a:spcPts val="1200"/>
              </a:spcAft>
            </a:pPr>
            <a:r>
              <a:rPr lang="en-US" dirty="0"/>
              <a:t>The National Policy on sexuality education in </a:t>
            </a:r>
            <a:r>
              <a:rPr lang="en-US" dirty="0" smtClean="0"/>
              <a:t>schools</a:t>
            </a:r>
          </a:p>
          <a:p>
            <a:pPr lvl="1">
              <a:spcBef>
                <a:spcPts val="1320"/>
              </a:spcBef>
              <a:spcAft>
                <a:spcPts val="1200"/>
              </a:spcAft>
            </a:pPr>
            <a:r>
              <a:rPr lang="en-US" dirty="0" smtClean="0"/>
              <a:t>deals </a:t>
            </a:r>
            <a:r>
              <a:rPr lang="en-US" dirty="0"/>
              <a:t>with the sexual health of </a:t>
            </a:r>
            <a:r>
              <a:rPr lang="en-US" dirty="0" smtClean="0"/>
              <a:t>adolescents</a:t>
            </a:r>
          </a:p>
          <a:p>
            <a:pPr lvl="1">
              <a:spcBef>
                <a:spcPts val="1320"/>
              </a:spcBef>
              <a:spcAft>
                <a:spcPts val="1200"/>
              </a:spcAft>
            </a:pPr>
            <a:r>
              <a:rPr lang="en-US" dirty="0" smtClean="0"/>
              <a:t>facing </a:t>
            </a:r>
            <a:r>
              <a:rPr lang="en-US" dirty="0"/>
              <a:t>many challenges </a:t>
            </a:r>
            <a:r>
              <a:rPr lang="en-US" dirty="0" smtClean="0"/>
              <a:t>from </a:t>
            </a:r>
            <a:r>
              <a:rPr lang="en-US" dirty="0"/>
              <a:t>religious institutions on the basis that </a:t>
            </a:r>
            <a:r>
              <a:rPr lang="en-US" dirty="0" smtClean="0"/>
              <a:t>it will </a:t>
            </a:r>
            <a:r>
              <a:rPr lang="en-US" dirty="0"/>
              <a:t>exacerbate the problem of promiscuity and increase unwanted pregnancy. </a:t>
            </a:r>
            <a:endParaRPr lang="en-US" dirty="0" smtClean="0"/>
          </a:p>
          <a:p>
            <a:pPr>
              <a:spcBef>
                <a:spcPts val="1320"/>
              </a:spcBef>
              <a:spcAft>
                <a:spcPts val="1200"/>
              </a:spcAft>
            </a:pPr>
            <a:r>
              <a:rPr lang="en-US" dirty="0" smtClean="0"/>
              <a:t>Misconceived  </a:t>
            </a:r>
            <a:r>
              <a:rPr lang="en-US" dirty="0"/>
              <a:t>because studies have shown that young girls who are </a:t>
            </a:r>
            <a:r>
              <a:rPr lang="en-US" dirty="0" smtClean="0"/>
              <a:t>empowered </a:t>
            </a:r>
            <a:r>
              <a:rPr lang="en-US" dirty="0"/>
              <a:t>understand better the risks associated with early and unprotected sexual activities. </a:t>
            </a:r>
          </a:p>
          <a:p>
            <a:endParaRPr lang="en-US" dirty="0"/>
          </a:p>
        </p:txBody>
      </p:sp>
    </p:spTree>
    <p:extLst>
      <p:ext uri="{BB962C8B-B14F-4D97-AF65-F5344CB8AC3E}">
        <p14:creationId xmlns:p14="http://schemas.microsoft.com/office/powerpoint/2010/main" val="11716401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Parallel Legal Systems </a:t>
            </a:r>
            <a:endParaRPr lang="en-US" sz="3200" dirty="0"/>
          </a:p>
        </p:txBody>
      </p:sp>
      <p:sp>
        <p:nvSpPr>
          <p:cNvPr id="3" name="Content Placeholder 2"/>
          <p:cNvSpPr>
            <a:spLocks noGrp="1"/>
          </p:cNvSpPr>
          <p:nvPr>
            <p:ph idx="1"/>
          </p:nvPr>
        </p:nvSpPr>
        <p:spPr/>
        <p:txBody>
          <a:bodyPr>
            <a:normAutofit/>
          </a:bodyPr>
          <a:lstStyle/>
          <a:p>
            <a:pPr>
              <a:spcBef>
                <a:spcPts val="1320"/>
              </a:spcBef>
              <a:spcAft>
                <a:spcPts val="600"/>
              </a:spcAft>
            </a:pPr>
            <a:r>
              <a:rPr lang="en-US" dirty="0" smtClean="0"/>
              <a:t>Contradictory </a:t>
            </a:r>
            <a:r>
              <a:rPr lang="en-US" dirty="0"/>
              <a:t>legal systems are a major constraint to the full enjoyment of reproductive health and rights particularly by women. </a:t>
            </a:r>
            <a:endParaRPr lang="en-US" dirty="0" smtClean="0"/>
          </a:p>
          <a:p>
            <a:pPr>
              <a:spcBef>
                <a:spcPts val="1320"/>
              </a:spcBef>
              <a:spcAft>
                <a:spcPts val="600"/>
              </a:spcAft>
            </a:pPr>
            <a:r>
              <a:rPr lang="en-US" dirty="0" smtClean="0"/>
              <a:t>Whereas statutory law </a:t>
            </a:r>
            <a:r>
              <a:rPr lang="en-US" dirty="0"/>
              <a:t>and international norms guarantee the full enjoyment of reproductive health &amp;</a:t>
            </a:r>
            <a:r>
              <a:rPr lang="en-US" dirty="0" smtClean="0"/>
              <a:t> </a:t>
            </a:r>
            <a:r>
              <a:rPr lang="en-US" dirty="0"/>
              <a:t>rights, the customary legal system does not.  </a:t>
            </a:r>
            <a:endParaRPr lang="en-US" dirty="0" smtClean="0"/>
          </a:p>
          <a:p>
            <a:pPr>
              <a:spcBef>
                <a:spcPts val="1320"/>
              </a:spcBef>
              <a:spcAft>
                <a:spcPts val="600"/>
              </a:spcAft>
            </a:pPr>
            <a:r>
              <a:rPr lang="en-US" dirty="0"/>
              <a:t>Discriminatory </a:t>
            </a:r>
            <a:r>
              <a:rPr lang="en-US" dirty="0" smtClean="0"/>
              <a:t>legislation affect </a:t>
            </a:r>
            <a:r>
              <a:rPr lang="en-US" dirty="0"/>
              <a:t>women’s SRHR adversely. </a:t>
            </a:r>
          </a:p>
          <a:p>
            <a:pPr>
              <a:spcBef>
                <a:spcPts val="1320"/>
              </a:spcBef>
              <a:spcAft>
                <a:spcPts val="600"/>
              </a:spcAft>
            </a:pPr>
            <a:endParaRPr lang="en-US" dirty="0" smtClean="0"/>
          </a:p>
          <a:p>
            <a:endParaRPr lang="en-US" dirty="0"/>
          </a:p>
        </p:txBody>
      </p:sp>
    </p:spTree>
    <p:extLst>
      <p:ext uri="{BB962C8B-B14F-4D97-AF65-F5344CB8AC3E}">
        <p14:creationId xmlns:p14="http://schemas.microsoft.com/office/powerpoint/2010/main" val="218462108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a:t>
            </a:r>
            <a:endParaRPr lang="en-US" dirty="0"/>
          </a:p>
        </p:txBody>
      </p:sp>
      <p:sp>
        <p:nvSpPr>
          <p:cNvPr id="3" name="Content Placeholder 2"/>
          <p:cNvSpPr>
            <a:spLocks noGrp="1"/>
          </p:cNvSpPr>
          <p:nvPr>
            <p:ph idx="1"/>
          </p:nvPr>
        </p:nvSpPr>
        <p:spPr>
          <a:xfrm>
            <a:off x="914400" y="1735138"/>
            <a:ext cx="7313613" cy="4970462"/>
          </a:xfrm>
        </p:spPr>
        <p:txBody>
          <a:bodyPr>
            <a:normAutofit/>
          </a:bodyPr>
          <a:lstStyle/>
          <a:p>
            <a:r>
              <a:rPr lang="en-US" sz="3000" dirty="0" smtClean="0"/>
              <a:t>Socio-cultural attitudes and practices coupled with economic inequalities </a:t>
            </a:r>
          </a:p>
          <a:p>
            <a:pPr lvl="1"/>
            <a:r>
              <a:rPr lang="en-US" sz="2600" dirty="0" smtClean="0"/>
              <a:t>reinforce women’s subordinate place in society </a:t>
            </a:r>
          </a:p>
          <a:p>
            <a:pPr lvl="1"/>
            <a:r>
              <a:rPr lang="en-US" sz="2600" dirty="0" smtClean="0"/>
              <a:t>makes women and girls vulnerable to many forms of violence, </a:t>
            </a:r>
          </a:p>
          <a:p>
            <a:pPr lvl="2"/>
            <a:r>
              <a:rPr lang="en-US" dirty="0" smtClean="0"/>
              <a:t>such as domestic violence, </a:t>
            </a:r>
          </a:p>
          <a:p>
            <a:pPr lvl="2"/>
            <a:r>
              <a:rPr lang="en-US" dirty="0" smtClean="0"/>
              <a:t>sexual abuse of female children in the household, </a:t>
            </a:r>
          </a:p>
          <a:p>
            <a:pPr lvl="2"/>
            <a:r>
              <a:rPr lang="en-US" dirty="0" smtClean="0"/>
              <a:t>marital rape, </a:t>
            </a:r>
          </a:p>
          <a:p>
            <a:pPr lvl="2"/>
            <a:r>
              <a:rPr lang="en-US" dirty="0" smtClean="0"/>
              <a:t>female genital mutilation and other HTPs, </a:t>
            </a:r>
          </a:p>
          <a:p>
            <a:pPr lvl="2"/>
            <a:r>
              <a:rPr lang="en-US" dirty="0" smtClean="0"/>
              <a:t>non spousal violence and violence related to exploitation. </a:t>
            </a:r>
          </a:p>
          <a:p>
            <a:endParaRPr lang="en-US" dirty="0"/>
          </a:p>
        </p:txBody>
      </p:sp>
    </p:spTree>
    <p:extLst>
      <p:ext uri="{BB962C8B-B14F-4D97-AF65-F5344CB8AC3E}">
        <p14:creationId xmlns:p14="http://schemas.microsoft.com/office/powerpoint/2010/main" val="85188194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a:t>
            </a:r>
            <a:endParaRPr lang="en-US" dirty="0"/>
          </a:p>
        </p:txBody>
      </p:sp>
      <p:sp>
        <p:nvSpPr>
          <p:cNvPr id="3" name="Content Placeholder 2"/>
          <p:cNvSpPr>
            <a:spLocks noGrp="1"/>
          </p:cNvSpPr>
          <p:nvPr>
            <p:ph idx="1"/>
          </p:nvPr>
        </p:nvSpPr>
        <p:spPr/>
        <p:txBody>
          <a:bodyPr>
            <a:normAutofit fontScale="92500" lnSpcReduction="20000"/>
          </a:bodyPr>
          <a:lstStyle/>
          <a:p>
            <a:pPr>
              <a:spcBef>
                <a:spcPts val="1200"/>
              </a:spcBef>
              <a:spcAft>
                <a:spcPts val="600"/>
              </a:spcAft>
            </a:pPr>
            <a:r>
              <a:rPr lang="en-US" dirty="0" smtClean="0"/>
              <a:t>Constitution </a:t>
            </a:r>
            <a:r>
              <a:rPr lang="en-US" dirty="0"/>
              <a:t>of Nigeria 1999 provides in Chapter 2 that the State shall protect, preserve and promote the Nigerian cultures, </a:t>
            </a:r>
            <a:r>
              <a:rPr lang="en-US" b="1" dirty="0"/>
              <a:t>which enhance human dignity</a:t>
            </a:r>
            <a:r>
              <a:rPr lang="en-US" dirty="0"/>
              <a:t>. </a:t>
            </a:r>
            <a:endParaRPr lang="en-US" dirty="0" smtClean="0"/>
          </a:p>
          <a:p>
            <a:pPr>
              <a:spcBef>
                <a:spcPts val="1200"/>
              </a:spcBef>
              <a:spcAft>
                <a:spcPts val="600"/>
              </a:spcAft>
            </a:pPr>
            <a:r>
              <a:rPr lang="en-US" dirty="0" smtClean="0"/>
              <a:t>Only </a:t>
            </a:r>
            <a:r>
              <a:rPr lang="en-US" dirty="0"/>
              <a:t>those customs, which are </a:t>
            </a:r>
            <a:r>
              <a:rPr lang="en-US" b="1" dirty="0"/>
              <a:t>not</a:t>
            </a:r>
            <a:r>
              <a:rPr lang="en-US" dirty="0"/>
              <a:t> repugnant to natural justice, equity and good conscience should be promoted. </a:t>
            </a:r>
            <a:endParaRPr lang="en-US" dirty="0" smtClean="0"/>
          </a:p>
          <a:p>
            <a:pPr>
              <a:spcBef>
                <a:spcPts val="1200"/>
              </a:spcBef>
              <a:spcAft>
                <a:spcPts val="600"/>
              </a:spcAft>
            </a:pPr>
            <a:r>
              <a:rPr lang="en-US" dirty="0" smtClean="0"/>
              <a:t>In </a:t>
            </a:r>
            <a:r>
              <a:rPr lang="en-US" dirty="0"/>
              <a:t>spite of this caveat, oppressive customary practices continue to be applied especially in the areas of marriage and inheritance. </a:t>
            </a:r>
            <a:endParaRPr lang="en-US" dirty="0" smtClean="0"/>
          </a:p>
          <a:p>
            <a:pPr>
              <a:spcBef>
                <a:spcPts val="1200"/>
              </a:spcBef>
              <a:spcAft>
                <a:spcPts val="600"/>
              </a:spcAft>
            </a:pPr>
            <a:r>
              <a:rPr lang="en-US" dirty="0" smtClean="0"/>
              <a:t>Victims </a:t>
            </a:r>
            <a:r>
              <a:rPr lang="en-US" dirty="0"/>
              <a:t>rarely challenge </a:t>
            </a:r>
            <a:r>
              <a:rPr lang="en-US" dirty="0" smtClean="0"/>
              <a:t>discriminatory </a:t>
            </a:r>
            <a:r>
              <a:rPr lang="en-US" dirty="0"/>
              <a:t>customs in courts due mainly to lack of means to fund litigation; and also lack of courage to challenge established traditions. </a:t>
            </a:r>
          </a:p>
          <a:p>
            <a:endParaRPr lang="en-US" dirty="0"/>
          </a:p>
        </p:txBody>
      </p:sp>
    </p:spTree>
    <p:extLst>
      <p:ext uri="{BB962C8B-B14F-4D97-AF65-F5344CB8AC3E}">
        <p14:creationId xmlns:p14="http://schemas.microsoft.com/office/powerpoint/2010/main" val="84279722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Discriminatory Policies</a:t>
            </a:r>
            <a:endParaRPr lang="en-US" dirty="0"/>
          </a:p>
        </p:txBody>
      </p:sp>
      <p:sp>
        <p:nvSpPr>
          <p:cNvPr id="3" name="Content Placeholder 2"/>
          <p:cNvSpPr>
            <a:spLocks noGrp="1"/>
          </p:cNvSpPr>
          <p:nvPr>
            <p:ph idx="1"/>
          </p:nvPr>
        </p:nvSpPr>
        <p:spPr>
          <a:xfrm>
            <a:off x="457200" y="1286934"/>
            <a:ext cx="8229600" cy="5384800"/>
          </a:xfrm>
        </p:spPr>
        <p:txBody>
          <a:bodyPr>
            <a:noAutofit/>
          </a:bodyPr>
          <a:lstStyle/>
          <a:p>
            <a:pPr>
              <a:spcAft>
                <a:spcPts val="600"/>
              </a:spcAft>
            </a:pPr>
            <a:r>
              <a:rPr lang="en-US" sz="2400" dirty="0"/>
              <a:t>While there is insistence on premarital chastity and marital fidelity for the female, there are indications that male partners do not have to conform to these expectations. </a:t>
            </a:r>
            <a:endParaRPr lang="en-US" sz="2400" dirty="0" smtClean="0"/>
          </a:p>
          <a:p>
            <a:pPr>
              <a:spcAft>
                <a:spcPts val="600"/>
              </a:spcAft>
            </a:pPr>
            <a:r>
              <a:rPr lang="en-US" sz="2400" dirty="0" smtClean="0"/>
              <a:t>A </a:t>
            </a:r>
            <a:r>
              <a:rPr lang="en-US" sz="2400" dirty="0"/>
              <a:t>recent study </a:t>
            </a:r>
            <a:r>
              <a:rPr lang="en-US" sz="2400" dirty="0" smtClean="0"/>
              <a:t>shows </a:t>
            </a:r>
            <a:r>
              <a:rPr lang="en-US" sz="2400" dirty="0"/>
              <a:t>that “</a:t>
            </a:r>
            <a:r>
              <a:rPr lang="en-US" sz="2400" dirty="0" smtClean="0"/>
              <a:t>around </a:t>
            </a:r>
            <a:r>
              <a:rPr lang="en-US" sz="2400" dirty="0"/>
              <a:t>two thirds of married men engage in extramarital relations”. </a:t>
            </a:r>
            <a:endParaRPr lang="en-US" sz="2400" dirty="0" smtClean="0"/>
          </a:p>
          <a:p>
            <a:pPr>
              <a:spcAft>
                <a:spcPts val="600"/>
              </a:spcAft>
            </a:pPr>
            <a:r>
              <a:rPr lang="en-US" sz="2400" dirty="0" smtClean="0"/>
              <a:t>School policy that require </a:t>
            </a:r>
            <a:r>
              <a:rPr lang="en-US" sz="2400" dirty="0"/>
              <a:t>girls who get pregnant while in school to </a:t>
            </a:r>
            <a:r>
              <a:rPr lang="en-US" sz="2400" dirty="0" smtClean="0"/>
              <a:t>withdraw, </a:t>
            </a:r>
            <a:r>
              <a:rPr lang="en-US" sz="2400" dirty="0"/>
              <a:t>is discriminatory and unjust. </a:t>
            </a:r>
            <a:endParaRPr lang="en-US" sz="2400" dirty="0" smtClean="0"/>
          </a:p>
          <a:p>
            <a:pPr>
              <a:spcAft>
                <a:spcPts val="600"/>
              </a:spcAft>
            </a:pPr>
            <a:r>
              <a:rPr lang="en-US" sz="2400" dirty="0" smtClean="0"/>
              <a:t>The </a:t>
            </a:r>
            <a:r>
              <a:rPr lang="en-US" sz="2400" dirty="0"/>
              <a:t>boy </a:t>
            </a:r>
            <a:r>
              <a:rPr lang="en-US" sz="2400" dirty="0" smtClean="0"/>
              <a:t>is </a:t>
            </a:r>
            <a:r>
              <a:rPr lang="en-US" sz="2400" dirty="0"/>
              <a:t>allowed to continue with his education while the girl does not return to school even after delivery.  </a:t>
            </a:r>
            <a:endParaRPr lang="en-US" sz="2400" dirty="0" smtClean="0"/>
          </a:p>
          <a:p>
            <a:pPr>
              <a:spcAft>
                <a:spcPts val="600"/>
              </a:spcAft>
            </a:pPr>
            <a:r>
              <a:rPr lang="en-US" sz="2400" dirty="0" smtClean="0"/>
              <a:t>Such </a:t>
            </a:r>
            <a:r>
              <a:rPr lang="en-US" sz="2400" dirty="0"/>
              <a:t>girls ought to be allowed to return to school after delivery of their babies</a:t>
            </a:r>
            <a:r>
              <a:rPr lang="en-US" sz="2400" dirty="0" smtClean="0"/>
              <a:t>.</a:t>
            </a:r>
            <a:endParaRPr lang="en-US" sz="2400" dirty="0"/>
          </a:p>
        </p:txBody>
      </p:sp>
    </p:spTree>
    <p:extLst>
      <p:ext uri="{BB962C8B-B14F-4D97-AF65-F5344CB8AC3E}">
        <p14:creationId xmlns:p14="http://schemas.microsoft.com/office/powerpoint/2010/main" val="31063204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Health</a:t>
            </a:r>
            <a:endParaRPr lang="en-US" dirty="0"/>
          </a:p>
        </p:txBody>
      </p:sp>
      <p:sp>
        <p:nvSpPr>
          <p:cNvPr id="3" name="Content Placeholder 2"/>
          <p:cNvSpPr>
            <a:spLocks noGrp="1"/>
          </p:cNvSpPr>
          <p:nvPr>
            <p:ph idx="1"/>
          </p:nvPr>
        </p:nvSpPr>
        <p:spPr/>
        <p:txBody>
          <a:bodyPr>
            <a:normAutofit/>
          </a:bodyPr>
          <a:lstStyle/>
          <a:p>
            <a:pPr>
              <a:lnSpc>
                <a:spcPct val="90000"/>
              </a:lnSpc>
              <a:spcBef>
                <a:spcPts val="1320"/>
              </a:spcBef>
              <a:spcAft>
                <a:spcPts val="600"/>
              </a:spcAft>
            </a:pPr>
            <a:r>
              <a:rPr lang="en-US" dirty="0" smtClean="0"/>
              <a:t>A </a:t>
            </a:r>
            <a:r>
              <a:rPr lang="en-US" dirty="0"/>
              <a:t>state of complete physical, mental and social well being (not merely the absence of disease or infirmity) in all matters related to the reproductive </a:t>
            </a:r>
            <a:r>
              <a:rPr lang="en-US" dirty="0" smtClean="0"/>
              <a:t>system, its </a:t>
            </a:r>
            <a:r>
              <a:rPr lang="en-US" dirty="0"/>
              <a:t>functions and processes. </a:t>
            </a:r>
            <a:endParaRPr lang="en-US" dirty="0" smtClean="0"/>
          </a:p>
          <a:p>
            <a:pPr>
              <a:lnSpc>
                <a:spcPct val="90000"/>
              </a:lnSpc>
              <a:spcBef>
                <a:spcPts val="1320"/>
              </a:spcBef>
              <a:spcAft>
                <a:spcPts val="600"/>
              </a:spcAft>
            </a:pPr>
            <a:r>
              <a:rPr lang="en-US" dirty="0" smtClean="0"/>
              <a:t>It is </a:t>
            </a:r>
            <a:r>
              <a:rPr lang="en-US" dirty="0"/>
              <a:t>not just a concern during a woman’s so-called “reproductive years”, customarily defined as ages 15 to 45. </a:t>
            </a:r>
            <a:endParaRPr lang="en-US" dirty="0" smtClean="0"/>
          </a:p>
          <a:p>
            <a:pPr>
              <a:lnSpc>
                <a:spcPct val="90000"/>
              </a:lnSpc>
              <a:spcBef>
                <a:spcPts val="1320"/>
              </a:spcBef>
              <a:spcAft>
                <a:spcPts val="600"/>
              </a:spcAft>
            </a:pPr>
            <a:r>
              <a:rPr lang="en-US" dirty="0" smtClean="0"/>
              <a:t>It is </a:t>
            </a:r>
            <a:r>
              <a:rPr lang="en-US" dirty="0"/>
              <a:t>a lifetime concern for both women and men, from infancy to old age. </a:t>
            </a:r>
            <a:endParaRPr lang="en-US" dirty="0" smtClean="0"/>
          </a:p>
          <a:p>
            <a:endParaRPr lang="en-US" dirty="0"/>
          </a:p>
        </p:txBody>
      </p:sp>
    </p:spTree>
    <p:extLst>
      <p:ext uri="{BB962C8B-B14F-4D97-AF65-F5344CB8AC3E}">
        <p14:creationId xmlns:p14="http://schemas.microsoft.com/office/powerpoint/2010/main" val="2094538616"/>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Inequality</a:t>
            </a:r>
            <a:endParaRPr lang="en-US" dirty="0"/>
          </a:p>
        </p:txBody>
      </p:sp>
      <p:sp>
        <p:nvSpPr>
          <p:cNvPr id="3" name="Content Placeholder 2"/>
          <p:cNvSpPr>
            <a:spLocks noGrp="1"/>
          </p:cNvSpPr>
          <p:nvPr>
            <p:ph idx="1"/>
          </p:nvPr>
        </p:nvSpPr>
        <p:spPr/>
        <p:txBody>
          <a:bodyPr>
            <a:normAutofit/>
          </a:bodyPr>
          <a:lstStyle/>
          <a:p>
            <a:pPr>
              <a:lnSpc>
                <a:spcPct val="80000"/>
              </a:lnSpc>
              <a:spcBef>
                <a:spcPts val="1368"/>
              </a:spcBef>
              <a:spcAft>
                <a:spcPts val="600"/>
              </a:spcAft>
            </a:pPr>
            <a:r>
              <a:rPr lang="en-US" dirty="0"/>
              <a:t>Equal relationships between women and men in matters of </a:t>
            </a:r>
            <a:endParaRPr lang="en-US" dirty="0" smtClean="0"/>
          </a:p>
          <a:p>
            <a:pPr lvl="1">
              <a:lnSpc>
                <a:spcPct val="80000"/>
              </a:lnSpc>
              <a:spcBef>
                <a:spcPts val="1368"/>
              </a:spcBef>
              <a:spcAft>
                <a:spcPts val="600"/>
              </a:spcAft>
            </a:pPr>
            <a:r>
              <a:rPr lang="en-US" dirty="0" smtClean="0"/>
              <a:t>sexual </a:t>
            </a:r>
            <a:r>
              <a:rPr lang="en-US" dirty="0"/>
              <a:t>relations and reproduction, </a:t>
            </a:r>
            <a:endParaRPr lang="en-US" dirty="0" smtClean="0"/>
          </a:p>
          <a:p>
            <a:pPr lvl="1">
              <a:lnSpc>
                <a:spcPct val="80000"/>
              </a:lnSpc>
              <a:spcBef>
                <a:spcPts val="1368"/>
              </a:spcBef>
              <a:spcAft>
                <a:spcPts val="600"/>
              </a:spcAft>
            </a:pPr>
            <a:r>
              <a:rPr lang="en-US" dirty="0" smtClean="0"/>
              <a:t>full </a:t>
            </a:r>
            <a:r>
              <a:rPr lang="en-US" dirty="0"/>
              <a:t>respect for the integrity of the person, require mutual respect, </a:t>
            </a:r>
            <a:endParaRPr lang="en-US" dirty="0" smtClean="0"/>
          </a:p>
          <a:p>
            <a:pPr lvl="1">
              <a:lnSpc>
                <a:spcPct val="80000"/>
              </a:lnSpc>
              <a:spcBef>
                <a:spcPts val="1368"/>
              </a:spcBef>
              <a:spcAft>
                <a:spcPts val="600"/>
              </a:spcAft>
            </a:pPr>
            <a:r>
              <a:rPr lang="en-US" dirty="0" smtClean="0"/>
              <a:t>consent </a:t>
            </a:r>
            <a:r>
              <a:rPr lang="en-US" dirty="0"/>
              <a:t>and shared responsibility for sexual </a:t>
            </a:r>
            <a:r>
              <a:rPr lang="en-US" dirty="0" err="1"/>
              <a:t>behaviour</a:t>
            </a:r>
            <a:r>
              <a:rPr lang="en-US" dirty="0"/>
              <a:t> and its consequences. </a:t>
            </a:r>
            <a:endParaRPr lang="en-US" dirty="0" smtClean="0"/>
          </a:p>
          <a:p>
            <a:pPr>
              <a:lnSpc>
                <a:spcPct val="80000"/>
              </a:lnSpc>
              <a:spcBef>
                <a:spcPts val="1368"/>
              </a:spcBef>
              <a:spcAft>
                <a:spcPts val="600"/>
              </a:spcAft>
            </a:pPr>
            <a:r>
              <a:rPr lang="en-US" dirty="0" smtClean="0"/>
              <a:t>Is </a:t>
            </a:r>
            <a:r>
              <a:rPr lang="en-US" dirty="0"/>
              <a:t>lacking in the customary legal system.</a:t>
            </a:r>
          </a:p>
          <a:p>
            <a:pPr marL="0" indent="0">
              <a:buNone/>
            </a:pPr>
            <a:endParaRPr lang="en-US" dirty="0"/>
          </a:p>
          <a:p>
            <a:endParaRPr lang="en-US" dirty="0"/>
          </a:p>
        </p:txBody>
      </p:sp>
    </p:spTree>
    <p:extLst>
      <p:ext uri="{BB962C8B-B14F-4D97-AF65-F5344CB8AC3E}">
        <p14:creationId xmlns:p14="http://schemas.microsoft.com/office/powerpoint/2010/main" val="566625036"/>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Role of the Church</a:t>
            </a:r>
            <a:endParaRPr lang="en-US" dirty="0"/>
          </a:p>
        </p:txBody>
      </p:sp>
      <p:sp>
        <p:nvSpPr>
          <p:cNvPr id="3" name="Content Placeholder 2"/>
          <p:cNvSpPr>
            <a:spLocks noGrp="1"/>
          </p:cNvSpPr>
          <p:nvPr>
            <p:ph idx="1"/>
          </p:nvPr>
        </p:nvSpPr>
        <p:spPr/>
        <p:txBody>
          <a:bodyPr>
            <a:normAutofit fontScale="92500" lnSpcReduction="10000"/>
          </a:bodyPr>
          <a:lstStyle/>
          <a:p>
            <a:pPr>
              <a:spcBef>
                <a:spcPts val="1248"/>
              </a:spcBef>
              <a:spcAft>
                <a:spcPts val="600"/>
              </a:spcAft>
            </a:pPr>
            <a:r>
              <a:rPr lang="en-US" dirty="0" smtClean="0"/>
              <a:t>The </a:t>
            </a:r>
            <a:r>
              <a:rPr lang="en-US" dirty="0"/>
              <a:t>Holy Bible clearly supports inheritance rights of women</a:t>
            </a:r>
            <a:r>
              <a:rPr lang="en-US" dirty="0" smtClean="0"/>
              <a:t>.</a:t>
            </a:r>
          </a:p>
          <a:p>
            <a:pPr>
              <a:spcBef>
                <a:spcPts val="1248"/>
              </a:spcBef>
              <a:spcAft>
                <a:spcPts val="600"/>
              </a:spcAft>
            </a:pPr>
            <a:r>
              <a:rPr lang="en-US" dirty="0" smtClean="0"/>
              <a:t>In Numbers </a:t>
            </a:r>
            <a:r>
              <a:rPr lang="en-US" dirty="0"/>
              <a:t>the Christian Bible records that the daughters of </a:t>
            </a:r>
            <a:r>
              <a:rPr lang="en-US" dirty="0" err="1"/>
              <a:t>Zelophehad</a:t>
            </a:r>
            <a:r>
              <a:rPr lang="en-US" dirty="0"/>
              <a:t> from the clans of Manasseh son of Joseph approached Moses, </a:t>
            </a:r>
            <a:r>
              <a:rPr lang="en-US" dirty="0" err="1"/>
              <a:t>Eleazer</a:t>
            </a:r>
            <a:r>
              <a:rPr lang="en-US" dirty="0"/>
              <a:t> the Priest, the leaders and the whole assembly of the Israelites, and said that their father died in the desert and left no sons. </a:t>
            </a:r>
            <a:endParaRPr lang="en-US" dirty="0" smtClean="0"/>
          </a:p>
          <a:p>
            <a:pPr>
              <a:spcBef>
                <a:spcPts val="1248"/>
              </a:spcBef>
              <a:spcAft>
                <a:spcPts val="600"/>
              </a:spcAft>
            </a:pPr>
            <a:r>
              <a:rPr lang="en-US" dirty="0" smtClean="0"/>
              <a:t>They </a:t>
            </a:r>
            <a:r>
              <a:rPr lang="en-US" dirty="0"/>
              <a:t>wanted a share of the property in their father’s name. </a:t>
            </a:r>
            <a:endParaRPr lang="en-US" dirty="0" smtClean="0"/>
          </a:p>
          <a:p>
            <a:pPr>
              <a:spcBef>
                <a:spcPts val="1248"/>
              </a:spcBef>
              <a:spcAft>
                <a:spcPts val="600"/>
              </a:spcAft>
            </a:pPr>
            <a:r>
              <a:rPr lang="en-US" dirty="0" smtClean="0"/>
              <a:t>The </a:t>
            </a:r>
            <a:r>
              <a:rPr lang="en-US" dirty="0"/>
              <a:t>Bible reports that Moses brought their case before the Lord and the Lord said to </a:t>
            </a:r>
            <a:r>
              <a:rPr lang="en-US" dirty="0" smtClean="0"/>
              <a:t>him:</a:t>
            </a:r>
            <a:endParaRPr lang="en-US" dirty="0"/>
          </a:p>
          <a:p>
            <a:endParaRPr lang="en-US" dirty="0"/>
          </a:p>
        </p:txBody>
      </p:sp>
    </p:spTree>
    <p:extLst>
      <p:ext uri="{BB962C8B-B14F-4D97-AF65-F5344CB8AC3E}">
        <p14:creationId xmlns:p14="http://schemas.microsoft.com/office/powerpoint/2010/main" val="1937654688"/>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Church</a:t>
            </a:r>
            <a:endParaRPr lang="en-US" dirty="0"/>
          </a:p>
        </p:txBody>
      </p:sp>
      <p:sp>
        <p:nvSpPr>
          <p:cNvPr id="3" name="Content Placeholder 2"/>
          <p:cNvSpPr>
            <a:spLocks noGrp="1"/>
          </p:cNvSpPr>
          <p:nvPr>
            <p:ph idx="1"/>
          </p:nvPr>
        </p:nvSpPr>
        <p:spPr>
          <a:xfrm>
            <a:off x="457200" y="1600200"/>
            <a:ext cx="8229600" cy="5020733"/>
          </a:xfrm>
        </p:spPr>
        <p:txBody>
          <a:bodyPr>
            <a:normAutofit fontScale="25000" lnSpcReduction="20000"/>
          </a:bodyPr>
          <a:lstStyle/>
          <a:p>
            <a:pPr>
              <a:spcBef>
                <a:spcPts val="1200"/>
              </a:spcBef>
              <a:spcAft>
                <a:spcPts val="600"/>
              </a:spcAft>
            </a:pPr>
            <a:r>
              <a:rPr lang="en-US" sz="7400" dirty="0"/>
              <a:t>“What </a:t>
            </a:r>
            <a:r>
              <a:rPr lang="en-US" sz="7400" dirty="0" err="1"/>
              <a:t>Zelophehad’s</a:t>
            </a:r>
            <a:r>
              <a:rPr lang="en-US" sz="7400" dirty="0"/>
              <a:t> </a:t>
            </a:r>
            <a:r>
              <a:rPr lang="en-US" sz="7400" dirty="0" smtClean="0"/>
              <a:t>daughters’ are </a:t>
            </a:r>
            <a:r>
              <a:rPr lang="en-US" sz="7400" dirty="0"/>
              <a:t>saying is right. </a:t>
            </a:r>
            <a:endParaRPr lang="en-US" sz="7400" dirty="0" smtClean="0"/>
          </a:p>
          <a:p>
            <a:pPr>
              <a:spcBef>
                <a:spcPts val="1200"/>
              </a:spcBef>
              <a:spcAft>
                <a:spcPts val="600"/>
              </a:spcAft>
            </a:pPr>
            <a:r>
              <a:rPr lang="en-US" sz="7400" dirty="0" smtClean="0"/>
              <a:t>You </a:t>
            </a:r>
            <a:r>
              <a:rPr lang="en-US" sz="7400" dirty="0"/>
              <a:t>must certainly give them property as an inheritance among their father’s relatives and turn their father’s inheritance over to them. </a:t>
            </a:r>
            <a:endParaRPr lang="en-US" sz="7400" dirty="0" smtClean="0"/>
          </a:p>
          <a:p>
            <a:pPr>
              <a:spcBef>
                <a:spcPts val="1200"/>
              </a:spcBef>
              <a:spcAft>
                <a:spcPts val="600"/>
              </a:spcAft>
            </a:pPr>
            <a:r>
              <a:rPr lang="en-US" sz="7400" dirty="0" smtClean="0"/>
              <a:t>Say </a:t>
            </a:r>
            <a:r>
              <a:rPr lang="en-US" sz="7400" dirty="0"/>
              <a:t>to the Israelites, ‘If a man dies and leaves no son, turn his inheritance over to his daughter. </a:t>
            </a:r>
            <a:endParaRPr lang="en-US" sz="7400" dirty="0" smtClean="0"/>
          </a:p>
          <a:p>
            <a:pPr>
              <a:spcBef>
                <a:spcPts val="1200"/>
              </a:spcBef>
              <a:spcAft>
                <a:spcPts val="600"/>
              </a:spcAft>
            </a:pPr>
            <a:r>
              <a:rPr lang="en-US" sz="7400" dirty="0" smtClean="0"/>
              <a:t>If </a:t>
            </a:r>
            <a:r>
              <a:rPr lang="en-US" sz="7400" dirty="0"/>
              <a:t>he has no daughter, give his inheritance to his brothers. </a:t>
            </a:r>
            <a:endParaRPr lang="en-US" sz="7400" dirty="0" smtClean="0"/>
          </a:p>
          <a:p>
            <a:pPr>
              <a:spcBef>
                <a:spcPts val="1200"/>
              </a:spcBef>
              <a:spcAft>
                <a:spcPts val="600"/>
              </a:spcAft>
            </a:pPr>
            <a:r>
              <a:rPr lang="en-US" sz="7400" dirty="0" smtClean="0"/>
              <a:t>If </a:t>
            </a:r>
            <a:r>
              <a:rPr lang="en-US" sz="7400" dirty="0"/>
              <a:t>he has no brothers, give his inheritance to his father’s brothers (uncles). </a:t>
            </a:r>
            <a:endParaRPr lang="en-US" sz="7400" dirty="0" smtClean="0"/>
          </a:p>
          <a:p>
            <a:pPr>
              <a:spcBef>
                <a:spcPts val="1200"/>
              </a:spcBef>
              <a:spcAft>
                <a:spcPts val="600"/>
              </a:spcAft>
            </a:pPr>
            <a:r>
              <a:rPr lang="en-US" sz="7400" dirty="0" smtClean="0"/>
              <a:t>If </a:t>
            </a:r>
            <a:r>
              <a:rPr lang="en-US" sz="7400" dirty="0"/>
              <a:t>his father has no brothers, give his inheritance to the nearest relative in his clan, that he may possess it. </a:t>
            </a:r>
            <a:endParaRPr lang="en-US" sz="7400" dirty="0" smtClean="0"/>
          </a:p>
          <a:p>
            <a:pPr>
              <a:spcBef>
                <a:spcPts val="1200"/>
              </a:spcBef>
              <a:spcAft>
                <a:spcPts val="600"/>
              </a:spcAft>
            </a:pPr>
            <a:r>
              <a:rPr lang="en-US" sz="7400" b="1" dirty="0" smtClean="0"/>
              <a:t>This </a:t>
            </a:r>
            <a:r>
              <a:rPr lang="en-US" sz="7400" b="1" dirty="0"/>
              <a:t>is to be a legal requirement for the Israelites, as the Lord commanded Moses”.</a:t>
            </a:r>
            <a:endParaRPr lang="en-US" sz="7400" dirty="0"/>
          </a:p>
          <a:p>
            <a:endParaRPr lang="en-US" dirty="0"/>
          </a:p>
        </p:txBody>
      </p:sp>
    </p:spTree>
    <p:extLst>
      <p:ext uri="{BB962C8B-B14F-4D97-AF65-F5344CB8AC3E}">
        <p14:creationId xmlns:p14="http://schemas.microsoft.com/office/powerpoint/2010/main" val="238182359"/>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Church</a:t>
            </a:r>
            <a:endParaRPr lang="en-US" dirty="0"/>
          </a:p>
        </p:txBody>
      </p:sp>
      <p:sp>
        <p:nvSpPr>
          <p:cNvPr id="3" name="Content Placeholder 2"/>
          <p:cNvSpPr>
            <a:spLocks noGrp="1"/>
          </p:cNvSpPr>
          <p:nvPr>
            <p:ph idx="1"/>
          </p:nvPr>
        </p:nvSpPr>
        <p:spPr/>
        <p:txBody>
          <a:bodyPr>
            <a:normAutofit lnSpcReduction="10000"/>
          </a:bodyPr>
          <a:lstStyle/>
          <a:p>
            <a:pPr>
              <a:spcBef>
                <a:spcPts val="1320"/>
              </a:spcBef>
              <a:spcAft>
                <a:spcPts val="600"/>
              </a:spcAft>
            </a:pPr>
            <a:r>
              <a:rPr lang="en-US" dirty="0"/>
              <a:t>This passage gives a glimpse into how justice was meted out among the Israelites. </a:t>
            </a:r>
            <a:endParaRPr lang="en-US" dirty="0" smtClean="0"/>
          </a:p>
          <a:p>
            <a:pPr>
              <a:spcBef>
                <a:spcPts val="1320"/>
              </a:spcBef>
              <a:spcAft>
                <a:spcPts val="600"/>
              </a:spcAft>
            </a:pPr>
            <a:r>
              <a:rPr lang="en-US" dirty="0" smtClean="0"/>
              <a:t>The </a:t>
            </a:r>
            <a:r>
              <a:rPr lang="en-US" dirty="0"/>
              <a:t>Lord had written the Law, and he also sat as the highest judge in its application. </a:t>
            </a:r>
            <a:endParaRPr lang="en-US" dirty="0" smtClean="0"/>
          </a:p>
          <a:p>
            <a:pPr>
              <a:spcBef>
                <a:spcPts val="1320"/>
              </a:spcBef>
              <a:spcAft>
                <a:spcPts val="600"/>
              </a:spcAft>
            </a:pPr>
            <a:r>
              <a:rPr lang="en-US" dirty="0" smtClean="0"/>
              <a:t>God </a:t>
            </a:r>
            <a:r>
              <a:rPr lang="en-US" dirty="0"/>
              <a:t>gave </a:t>
            </a:r>
            <a:r>
              <a:rPr lang="en-US" dirty="0" err="1"/>
              <a:t>Zelophehad’s</a:t>
            </a:r>
            <a:r>
              <a:rPr lang="en-US" dirty="0"/>
              <a:t> daughters their justice, why won’t the judges of the world do the same to women? </a:t>
            </a:r>
            <a:endParaRPr lang="en-US" dirty="0" smtClean="0"/>
          </a:p>
          <a:p>
            <a:pPr>
              <a:spcBef>
                <a:spcPts val="1320"/>
              </a:spcBef>
              <a:spcAft>
                <a:spcPts val="600"/>
              </a:spcAft>
            </a:pPr>
            <a:r>
              <a:rPr lang="en-US" dirty="0" smtClean="0"/>
              <a:t>Religious </a:t>
            </a:r>
            <a:r>
              <a:rPr lang="en-US" dirty="0"/>
              <a:t>leaders are urged to highlight the teachings of the holy books that support gender equality and respect for the human rights of women. </a:t>
            </a:r>
          </a:p>
          <a:p>
            <a:endParaRPr lang="en-US" dirty="0"/>
          </a:p>
        </p:txBody>
      </p:sp>
    </p:spTree>
    <p:extLst>
      <p:ext uri="{BB962C8B-B14F-4D97-AF65-F5344CB8AC3E}">
        <p14:creationId xmlns:p14="http://schemas.microsoft.com/office/powerpoint/2010/main" val="838775294"/>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pPr>
              <a:spcBef>
                <a:spcPts val="1320"/>
              </a:spcBef>
              <a:spcAft>
                <a:spcPts val="1200"/>
              </a:spcAft>
            </a:pPr>
            <a:r>
              <a:rPr lang="en-US" dirty="0"/>
              <a:t>Neglect of SRHR lies at the root of many problems in need of urgent action. </a:t>
            </a:r>
          </a:p>
          <a:p>
            <a:pPr>
              <a:spcBef>
                <a:spcPts val="1320"/>
              </a:spcBef>
              <a:spcAft>
                <a:spcPts val="1200"/>
              </a:spcAft>
            </a:pPr>
            <a:r>
              <a:rPr lang="en-US" dirty="0"/>
              <a:t>Gender-based violence, HIV/AIDS, maternal mortality, teenage pregnancy, abandoned children and rapid population growth. </a:t>
            </a:r>
          </a:p>
          <a:p>
            <a:pPr>
              <a:spcBef>
                <a:spcPts val="1320"/>
              </a:spcBef>
              <a:spcAft>
                <a:spcPts val="1200"/>
              </a:spcAft>
            </a:pPr>
            <a:r>
              <a:rPr lang="en-US" dirty="0"/>
              <a:t>This massive denial of human rights causes the death of thousands of people every year; many more are permanently injured or infected. </a:t>
            </a:r>
          </a:p>
          <a:p>
            <a:pPr>
              <a:spcBef>
                <a:spcPts val="1320"/>
              </a:spcBef>
              <a:spcAft>
                <a:spcPts val="1200"/>
              </a:spcAft>
            </a:pPr>
            <a:r>
              <a:rPr lang="en-US" dirty="0"/>
              <a:t>Mostly affected are women. </a:t>
            </a:r>
          </a:p>
          <a:p>
            <a:endParaRPr lang="en-US" dirty="0"/>
          </a:p>
        </p:txBody>
      </p:sp>
    </p:spTree>
    <p:extLst>
      <p:ext uri="{BB962C8B-B14F-4D97-AF65-F5344CB8AC3E}">
        <p14:creationId xmlns:p14="http://schemas.microsoft.com/office/powerpoint/2010/main" val="2968326585"/>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8000" dirty="0" smtClean="0"/>
              <a:t>Thank you for your attention</a:t>
            </a:r>
            <a:endParaRPr lang="en-US" sz="8000" dirty="0"/>
          </a:p>
        </p:txBody>
      </p:sp>
    </p:spTree>
    <p:extLst>
      <p:ext uri="{BB962C8B-B14F-4D97-AF65-F5344CB8AC3E}">
        <p14:creationId xmlns:p14="http://schemas.microsoft.com/office/powerpoint/2010/main" val="12115605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health (RH)</a:t>
            </a:r>
            <a:endParaRPr lang="en-US" dirty="0"/>
          </a:p>
        </p:txBody>
      </p:sp>
      <p:sp>
        <p:nvSpPr>
          <p:cNvPr id="3" name="Content Placeholder 2"/>
          <p:cNvSpPr>
            <a:spLocks noGrp="1"/>
          </p:cNvSpPr>
          <p:nvPr>
            <p:ph idx="1"/>
          </p:nvPr>
        </p:nvSpPr>
        <p:spPr>
          <a:xfrm>
            <a:off x="914400" y="1735138"/>
            <a:ext cx="7313613" cy="4818062"/>
          </a:xfrm>
        </p:spPr>
        <p:txBody>
          <a:bodyPr>
            <a:normAutofit fontScale="92500" lnSpcReduction="10000"/>
          </a:bodyPr>
          <a:lstStyle/>
          <a:p>
            <a:r>
              <a:rPr lang="en-US" dirty="0" smtClean="0"/>
              <a:t>RH implies </a:t>
            </a:r>
            <a:r>
              <a:rPr lang="en-US" dirty="0"/>
              <a:t>that people are able </a:t>
            </a:r>
            <a:endParaRPr lang="en-US" dirty="0" smtClean="0"/>
          </a:p>
          <a:p>
            <a:pPr lvl="1"/>
            <a:r>
              <a:rPr lang="en-US" dirty="0" smtClean="0"/>
              <a:t>to </a:t>
            </a:r>
            <a:r>
              <a:rPr lang="en-US" dirty="0"/>
              <a:t>have a satisfying and safe sex life </a:t>
            </a:r>
            <a:endParaRPr lang="en-US" dirty="0" smtClean="0"/>
          </a:p>
          <a:p>
            <a:pPr lvl="1"/>
            <a:r>
              <a:rPr lang="en-US" dirty="0" smtClean="0"/>
              <a:t>to have the </a:t>
            </a:r>
            <a:r>
              <a:rPr lang="en-US" dirty="0"/>
              <a:t>capability to reproduce and </a:t>
            </a:r>
            <a:endParaRPr lang="en-US" dirty="0" smtClean="0"/>
          </a:p>
          <a:p>
            <a:pPr lvl="1"/>
            <a:r>
              <a:rPr lang="en-US" dirty="0" smtClean="0"/>
              <a:t>the </a:t>
            </a:r>
            <a:r>
              <a:rPr lang="en-US" dirty="0"/>
              <a:t>freedom to decide if, when and how often to do so. </a:t>
            </a:r>
            <a:endParaRPr lang="en-US" dirty="0" smtClean="0"/>
          </a:p>
          <a:p>
            <a:r>
              <a:rPr lang="en-US" dirty="0" smtClean="0"/>
              <a:t>RH is the </a:t>
            </a:r>
            <a:r>
              <a:rPr lang="en-US" dirty="0"/>
              <a:t>right of men and women </a:t>
            </a:r>
            <a:endParaRPr lang="en-US" dirty="0" smtClean="0"/>
          </a:p>
          <a:p>
            <a:pPr lvl="1"/>
            <a:r>
              <a:rPr lang="en-US" dirty="0" smtClean="0"/>
              <a:t>to </a:t>
            </a:r>
            <a:r>
              <a:rPr lang="en-US" dirty="0"/>
              <a:t>be informed </a:t>
            </a:r>
            <a:endParaRPr lang="en-US" dirty="0" smtClean="0"/>
          </a:p>
          <a:p>
            <a:pPr lvl="1"/>
            <a:r>
              <a:rPr lang="en-US" dirty="0" smtClean="0"/>
              <a:t>to </a:t>
            </a:r>
            <a:r>
              <a:rPr lang="en-US" dirty="0"/>
              <a:t>have access to safe, effective, affordable and acceptable methods of family planning of their choice</a:t>
            </a:r>
            <a:r>
              <a:rPr lang="en-US" dirty="0" smtClean="0"/>
              <a:t>,</a:t>
            </a:r>
          </a:p>
          <a:p>
            <a:pPr lvl="1"/>
            <a:r>
              <a:rPr lang="en-US" dirty="0" smtClean="0"/>
              <a:t>to </a:t>
            </a:r>
            <a:r>
              <a:rPr lang="en-US" dirty="0"/>
              <a:t>other methods of their choice for regulation of fertility which are not against the law, </a:t>
            </a:r>
            <a:endParaRPr lang="en-US" dirty="0" smtClean="0"/>
          </a:p>
          <a:p>
            <a:pPr lvl="1"/>
            <a:r>
              <a:rPr lang="en-US" dirty="0"/>
              <a:t>t</a:t>
            </a:r>
            <a:r>
              <a:rPr lang="en-US" dirty="0" smtClean="0"/>
              <a:t>o have access </a:t>
            </a:r>
            <a:r>
              <a:rPr lang="en-US" dirty="0"/>
              <a:t>to appropriate health-care services that will enable women to go safely through pregnancy and childbirth </a:t>
            </a:r>
            <a:endParaRPr lang="en-US" dirty="0" smtClean="0"/>
          </a:p>
          <a:p>
            <a:pPr lvl="1"/>
            <a:r>
              <a:rPr lang="en-US" dirty="0"/>
              <a:t>t</a:t>
            </a:r>
            <a:r>
              <a:rPr lang="en-US" dirty="0" smtClean="0"/>
              <a:t>o the </a:t>
            </a:r>
            <a:r>
              <a:rPr lang="en-US" dirty="0"/>
              <a:t>best chance of having a healthy infant. </a:t>
            </a:r>
          </a:p>
        </p:txBody>
      </p:sp>
    </p:spTree>
    <p:extLst>
      <p:ext uri="{BB962C8B-B14F-4D97-AF65-F5344CB8AC3E}">
        <p14:creationId xmlns:p14="http://schemas.microsoft.com/office/powerpoint/2010/main" val="35907191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Rights</a:t>
            </a:r>
            <a:endParaRPr lang="en-US" dirty="0"/>
          </a:p>
        </p:txBody>
      </p:sp>
      <p:sp>
        <p:nvSpPr>
          <p:cNvPr id="3" name="Content Placeholder 2"/>
          <p:cNvSpPr>
            <a:spLocks noGrp="1"/>
          </p:cNvSpPr>
          <p:nvPr>
            <p:ph idx="1"/>
          </p:nvPr>
        </p:nvSpPr>
        <p:spPr/>
        <p:txBody>
          <a:bodyPr>
            <a:normAutofit fontScale="92500" lnSpcReduction="10000"/>
          </a:bodyPr>
          <a:lstStyle/>
          <a:p>
            <a:pPr>
              <a:spcBef>
                <a:spcPts val="1248"/>
              </a:spcBef>
              <a:spcAft>
                <a:spcPts val="600"/>
              </a:spcAft>
            </a:pPr>
            <a:r>
              <a:rPr lang="en-US" sz="2800" dirty="0" smtClean="0"/>
              <a:t>Sexual </a:t>
            </a:r>
            <a:r>
              <a:rPr lang="en-US" sz="2800" dirty="0"/>
              <a:t>and reproductive rights </a:t>
            </a:r>
            <a:r>
              <a:rPr lang="en-US" sz="2800" dirty="0" smtClean="0"/>
              <a:t>are </a:t>
            </a:r>
            <a:r>
              <a:rPr lang="en-US" sz="2800" dirty="0"/>
              <a:t>inalienable, integral and indivisible parts of universal human rights. </a:t>
            </a:r>
            <a:endParaRPr lang="en-US" sz="2800" dirty="0" smtClean="0"/>
          </a:p>
          <a:p>
            <a:pPr>
              <a:spcBef>
                <a:spcPts val="1248"/>
              </a:spcBef>
              <a:spcAft>
                <a:spcPts val="600"/>
              </a:spcAft>
            </a:pPr>
            <a:r>
              <a:rPr lang="en-US" sz="2800" dirty="0" smtClean="0"/>
              <a:t>Sexual </a:t>
            </a:r>
            <a:r>
              <a:rPr lang="en-US" sz="2800" dirty="0"/>
              <a:t>and reproductive rights are also a cornerstone of development. </a:t>
            </a:r>
            <a:endParaRPr lang="en-US" sz="2800" dirty="0" smtClean="0"/>
          </a:p>
          <a:p>
            <a:pPr>
              <a:spcBef>
                <a:spcPts val="1248"/>
              </a:spcBef>
              <a:spcAft>
                <a:spcPts val="600"/>
              </a:spcAft>
            </a:pPr>
            <a:r>
              <a:rPr lang="en-US" sz="2800" dirty="0" smtClean="0"/>
              <a:t>Attaining </a:t>
            </a:r>
            <a:r>
              <a:rPr lang="en-US" sz="2800" dirty="0"/>
              <a:t>the goals of sustainable, equitable development requires that people are able to exercise control over their sexual and reproductive lives. </a:t>
            </a:r>
          </a:p>
          <a:p>
            <a:endParaRPr lang="en-US" dirty="0"/>
          </a:p>
        </p:txBody>
      </p:sp>
    </p:spTree>
    <p:extLst>
      <p:ext uri="{BB962C8B-B14F-4D97-AF65-F5344CB8AC3E}">
        <p14:creationId xmlns:p14="http://schemas.microsoft.com/office/powerpoint/2010/main" val="418353951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Sexual and Reproductive Health</a:t>
            </a:r>
            <a:endParaRPr lang="en-US" dirty="0"/>
          </a:p>
        </p:txBody>
      </p:sp>
      <p:sp>
        <p:nvSpPr>
          <p:cNvPr id="3" name="Content Placeholder 2"/>
          <p:cNvSpPr>
            <a:spLocks noGrp="1"/>
          </p:cNvSpPr>
          <p:nvPr>
            <p:ph idx="1"/>
          </p:nvPr>
        </p:nvSpPr>
        <p:spPr/>
        <p:txBody>
          <a:bodyPr>
            <a:normAutofit lnSpcReduction="10000"/>
          </a:bodyPr>
          <a:lstStyle/>
          <a:p>
            <a:r>
              <a:rPr lang="en-US" dirty="0" smtClean="0"/>
              <a:t>Reproductive </a:t>
            </a:r>
            <a:r>
              <a:rPr lang="en-US" dirty="0"/>
              <a:t>and sexual health as a component of overall health, throughout the life cycle, for both men and women;</a:t>
            </a:r>
          </a:p>
          <a:p>
            <a:pPr lvl="0"/>
            <a:r>
              <a:rPr lang="en-US" dirty="0"/>
              <a:t>Reproductive decision-making, including </a:t>
            </a:r>
            <a:endParaRPr lang="en-US" dirty="0" smtClean="0"/>
          </a:p>
          <a:p>
            <a:pPr lvl="1"/>
            <a:r>
              <a:rPr lang="en-US" dirty="0" smtClean="0"/>
              <a:t>voluntary </a:t>
            </a:r>
            <a:r>
              <a:rPr lang="en-US" dirty="0"/>
              <a:t>choice in marriage, </a:t>
            </a:r>
          </a:p>
          <a:p>
            <a:pPr lvl="1"/>
            <a:r>
              <a:rPr lang="en-US" dirty="0" smtClean="0"/>
              <a:t>family </a:t>
            </a:r>
            <a:r>
              <a:rPr lang="en-US" dirty="0"/>
              <a:t>formation and </a:t>
            </a:r>
            <a:endParaRPr lang="en-US" dirty="0" smtClean="0"/>
          </a:p>
          <a:p>
            <a:pPr lvl="1"/>
            <a:r>
              <a:rPr lang="en-US" dirty="0" smtClean="0"/>
              <a:t>determination </a:t>
            </a:r>
            <a:r>
              <a:rPr lang="en-US" dirty="0"/>
              <a:t>of the number, timing and spacing of one’s </a:t>
            </a:r>
            <a:r>
              <a:rPr lang="en-US" dirty="0" smtClean="0"/>
              <a:t>children</a:t>
            </a:r>
            <a:endParaRPr lang="en-US" dirty="0"/>
          </a:p>
          <a:p>
            <a:pPr lvl="1"/>
            <a:r>
              <a:rPr lang="en-US" dirty="0" smtClean="0"/>
              <a:t>right </a:t>
            </a:r>
            <a:r>
              <a:rPr lang="en-US" dirty="0"/>
              <a:t>to have access to the information and means needed to exercise voluntary choice;</a:t>
            </a:r>
          </a:p>
          <a:p>
            <a:endParaRPr lang="en-US" dirty="0"/>
          </a:p>
        </p:txBody>
      </p:sp>
    </p:spTree>
    <p:extLst>
      <p:ext uri="{BB962C8B-B14F-4D97-AF65-F5344CB8AC3E}">
        <p14:creationId xmlns:p14="http://schemas.microsoft.com/office/powerpoint/2010/main" val="35544102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Maternal </a:t>
            </a:r>
            <a:r>
              <a:rPr lang="en-US" dirty="0" smtClean="0"/>
              <a:t>Health</a:t>
            </a:r>
            <a:endParaRPr lang="en-US" dirty="0"/>
          </a:p>
        </p:txBody>
      </p:sp>
      <p:sp>
        <p:nvSpPr>
          <p:cNvPr id="3" name="Content Placeholder 2"/>
          <p:cNvSpPr>
            <a:spLocks noGrp="1"/>
          </p:cNvSpPr>
          <p:nvPr>
            <p:ph idx="1"/>
          </p:nvPr>
        </p:nvSpPr>
        <p:spPr>
          <a:xfrm>
            <a:off x="914400" y="1735137"/>
            <a:ext cx="7313613" cy="4851929"/>
          </a:xfrm>
        </p:spPr>
        <p:txBody>
          <a:bodyPr>
            <a:normAutofit/>
          </a:bodyPr>
          <a:lstStyle/>
          <a:p>
            <a:r>
              <a:rPr lang="en-US" dirty="0" smtClean="0"/>
              <a:t>Maternal </a:t>
            </a:r>
            <a:r>
              <a:rPr lang="en-US" dirty="0"/>
              <a:t>health is an important part of sexual and reproductive health and rights. </a:t>
            </a:r>
            <a:endParaRPr lang="en-US" dirty="0" smtClean="0"/>
          </a:p>
          <a:p>
            <a:r>
              <a:rPr lang="en-US" dirty="0" smtClean="0"/>
              <a:t>Worldwide</a:t>
            </a:r>
            <a:r>
              <a:rPr lang="en-US" dirty="0"/>
              <a:t>, one woman dies every 90 seconds in pregnancy or childbirth - more than 350,000 women each year. </a:t>
            </a:r>
            <a:endParaRPr lang="en-US" dirty="0" smtClean="0"/>
          </a:p>
          <a:p>
            <a:r>
              <a:rPr lang="en-US" dirty="0" smtClean="0"/>
              <a:t>The </a:t>
            </a:r>
            <a:r>
              <a:rPr lang="en-US" dirty="0"/>
              <a:t>vast majority of these deaths are preventable. </a:t>
            </a:r>
            <a:endParaRPr lang="en-US" dirty="0" smtClean="0"/>
          </a:p>
          <a:p>
            <a:r>
              <a:rPr lang="en-US" dirty="0" smtClean="0"/>
              <a:t>Lack </a:t>
            </a:r>
            <a:r>
              <a:rPr lang="en-US" dirty="0"/>
              <a:t>of education about pregnancy or access to trained caregivers for ante-natal care and assisted delivery are driven by gender–based discrimination. </a:t>
            </a:r>
            <a:endParaRPr lang="en-US" dirty="0" smtClean="0"/>
          </a:p>
          <a:p>
            <a:r>
              <a:rPr lang="en-US" dirty="0" smtClean="0"/>
              <a:t>In </a:t>
            </a:r>
            <a:r>
              <a:rPr lang="en-US" dirty="0"/>
              <a:t>addition, </a:t>
            </a:r>
            <a:r>
              <a:rPr lang="en-US" dirty="0" smtClean="0"/>
              <a:t>VAW increases </a:t>
            </a:r>
            <a:r>
              <a:rPr lang="en-US" dirty="0"/>
              <a:t>during pregnancy. </a:t>
            </a:r>
          </a:p>
        </p:txBody>
      </p:sp>
    </p:spTree>
    <p:extLst>
      <p:ext uri="{BB962C8B-B14F-4D97-AF65-F5344CB8AC3E}">
        <p14:creationId xmlns:p14="http://schemas.microsoft.com/office/powerpoint/2010/main" val="187251279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6839</TotalTime>
  <Words>4206</Words>
  <Application>Microsoft Macintosh PowerPoint</Application>
  <PresentationFormat>On-screen Show (4:3)</PresentationFormat>
  <Paragraphs>299</Paragraphs>
  <Slides>55</Slides>
  <Notes>8</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Inkwell</vt:lpstr>
      <vt:lpstr>Understanding Sexual &amp; Reproductive Health &amp; Rights</vt:lpstr>
      <vt:lpstr>Summary of Presentation</vt:lpstr>
      <vt:lpstr>Introduction and Definitions </vt:lpstr>
      <vt:lpstr>Highest Standard of Sexual and Reproductive Health </vt:lpstr>
      <vt:lpstr>Reproductive Health</vt:lpstr>
      <vt:lpstr>Reproductive health (RH)</vt:lpstr>
      <vt:lpstr>Reproductive Rights</vt:lpstr>
      <vt:lpstr>Sexual and Reproductive Health</vt:lpstr>
      <vt:lpstr>Maternal Health</vt:lpstr>
      <vt:lpstr>Violation of SRHR</vt:lpstr>
      <vt:lpstr>SRHR</vt:lpstr>
      <vt:lpstr>SRH</vt:lpstr>
      <vt:lpstr>Status of SRHR in Nigeria</vt:lpstr>
      <vt:lpstr>HIV</vt:lpstr>
      <vt:lpstr>HIV</vt:lpstr>
      <vt:lpstr>HIV</vt:lpstr>
      <vt:lpstr>HIV – High Risk Groups</vt:lpstr>
      <vt:lpstr>HIV – Impact on Women’s Health</vt:lpstr>
      <vt:lpstr>HIV and Risky behaviour</vt:lpstr>
      <vt:lpstr>Role of Traditional Rulers</vt:lpstr>
      <vt:lpstr>Role of Traditional Rulers</vt:lpstr>
      <vt:lpstr>Harmful Practices</vt:lpstr>
      <vt:lpstr>Harmful practices </vt:lpstr>
      <vt:lpstr>Early Marriage</vt:lpstr>
      <vt:lpstr>Early marriage</vt:lpstr>
      <vt:lpstr>Inheritance</vt:lpstr>
      <vt:lpstr>Inheritance</vt:lpstr>
      <vt:lpstr>Inheritance</vt:lpstr>
      <vt:lpstr>INHERITANCE</vt:lpstr>
      <vt:lpstr>Harmful Widowhood Practices</vt:lpstr>
      <vt:lpstr>Widowhood</vt:lpstr>
      <vt:lpstr>Early/Child marriage</vt:lpstr>
      <vt:lpstr>Female Circumcision</vt:lpstr>
      <vt:lpstr>Harmful Practices &amp; SRHR</vt:lpstr>
      <vt:lpstr>Role of Traditional Rulers</vt:lpstr>
      <vt:lpstr>Contraception and Family Planning</vt:lpstr>
      <vt:lpstr>Family Planning</vt:lpstr>
      <vt:lpstr>Contraception and family planning </vt:lpstr>
      <vt:lpstr>Contraception and Family Planning</vt:lpstr>
      <vt:lpstr>Maternal Mortality and Morbidity</vt:lpstr>
      <vt:lpstr>MMR</vt:lpstr>
      <vt:lpstr>Maternal Mortality</vt:lpstr>
      <vt:lpstr>Adolescents</vt:lpstr>
      <vt:lpstr>Adolescents face multiple barriers to accessing SRH services and education</vt:lpstr>
      <vt:lpstr>Adolescents</vt:lpstr>
      <vt:lpstr>Parallel Legal Systems </vt:lpstr>
      <vt:lpstr>Culture</vt:lpstr>
      <vt:lpstr>Culture</vt:lpstr>
      <vt:lpstr>Discriminatory Policies</vt:lpstr>
      <vt:lpstr>Inequality</vt:lpstr>
      <vt:lpstr>The Role of the Church</vt:lpstr>
      <vt:lpstr>Role of Church</vt:lpstr>
      <vt:lpstr>Role of Church</vt:lpstr>
      <vt:lpstr>Conclusion</vt:lpstr>
      <vt:lpstr>PowerPoint Presentation</vt:lpstr>
    </vt:vector>
  </TitlesOfParts>
  <Company>CIRDDOC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and Reproductive Health and Rights</dc:title>
  <dc:creator>Oby Nwankwo</dc:creator>
  <cp:lastModifiedBy>Oby Nwankwo</cp:lastModifiedBy>
  <cp:revision>103</cp:revision>
  <dcterms:created xsi:type="dcterms:W3CDTF">2015-12-10T22:33:01Z</dcterms:created>
  <dcterms:modified xsi:type="dcterms:W3CDTF">2016-11-14T23:23:30Z</dcterms:modified>
</cp:coreProperties>
</file>