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41" r:id="rId1"/>
  </p:sldMasterIdLst>
  <p:notesMasterIdLst>
    <p:notesMasterId r:id="rId50"/>
  </p:notesMasterIdLst>
  <p:sldIdLst>
    <p:sldId id="256" r:id="rId2"/>
    <p:sldId id="258" r:id="rId3"/>
    <p:sldId id="332" r:id="rId4"/>
    <p:sldId id="342" r:id="rId5"/>
    <p:sldId id="337" r:id="rId6"/>
    <p:sldId id="344" r:id="rId7"/>
    <p:sldId id="265" r:id="rId8"/>
    <p:sldId id="338" r:id="rId9"/>
    <p:sldId id="301" r:id="rId10"/>
    <p:sldId id="303" r:id="rId11"/>
    <p:sldId id="302" r:id="rId12"/>
    <p:sldId id="307" r:id="rId13"/>
    <p:sldId id="308" r:id="rId14"/>
    <p:sldId id="339" r:id="rId15"/>
    <p:sldId id="270" r:id="rId16"/>
    <p:sldId id="311" r:id="rId17"/>
    <p:sldId id="317" r:id="rId18"/>
    <p:sldId id="273" r:id="rId19"/>
    <p:sldId id="321" r:id="rId20"/>
    <p:sldId id="319" r:id="rId21"/>
    <p:sldId id="322" r:id="rId22"/>
    <p:sldId id="312" r:id="rId23"/>
    <p:sldId id="279" r:id="rId24"/>
    <p:sldId id="323" r:id="rId25"/>
    <p:sldId id="324" r:id="rId26"/>
    <p:sldId id="325" r:id="rId27"/>
    <p:sldId id="283" r:id="rId28"/>
    <p:sldId id="326" r:id="rId29"/>
    <p:sldId id="327" r:id="rId30"/>
    <p:sldId id="314" r:id="rId31"/>
    <p:sldId id="285" r:id="rId32"/>
    <p:sldId id="328" r:id="rId33"/>
    <p:sldId id="329" r:id="rId34"/>
    <p:sldId id="330" r:id="rId35"/>
    <p:sldId id="318" r:id="rId36"/>
    <p:sldId id="290" r:id="rId37"/>
    <p:sldId id="333" r:id="rId38"/>
    <p:sldId id="291" r:id="rId39"/>
    <p:sldId id="293" r:id="rId40"/>
    <p:sldId id="306" r:id="rId41"/>
    <p:sldId id="331" r:id="rId42"/>
    <p:sldId id="288" r:id="rId43"/>
    <p:sldId id="343" r:id="rId44"/>
    <p:sldId id="309" r:id="rId45"/>
    <p:sldId id="334" r:id="rId46"/>
    <p:sldId id="335" r:id="rId47"/>
    <p:sldId id="336" r:id="rId48"/>
    <p:sldId id="299"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5" d="100"/>
          <a:sy n="75" d="100"/>
        </p:scale>
        <p:origin x="-1760" y="-2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EE190D-FB38-2943-B129-7CC334935981}" type="datetimeFigureOut">
              <a:rPr lang="en-US" smtClean="0"/>
              <a:t>11/14/16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21983E-BC28-7C4F-8B6C-3EF206571BBD}" type="slidenum">
              <a:rPr lang="en-US" smtClean="0"/>
              <a:t>‹#›</a:t>
            </a:fld>
            <a:endParaRPr lang="en-US"/>
          </a:p>
        </p:txBody>
      </p:sp>
    </p:spTree>
    <p:extLst>
      <p:ext uri="{BB962C8B-B14F-4D97-AF65-F5344CB8AC3E}">
        <p14:creationId xmlns:p14="http://schemas.microsoft.com/office/powerpoint/2010/main" val="8175940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Both, CEDAW GR 19 and DEVAW explicitly encompass violence perpetrated by either, </a:t>
            </a:r>
            <a:r>
              <a:rPr lang="en-US" sz="1200" b="1" kern="1200" dirty="0" smtClean="0">
                <a:solidFill>
                  <a:schemeClr val="tx1"/>
                </a:solidFill>
                <a:latin typeface="+mn-lt"/>
                <a:ea typeface="+mn-ea"/>
                <a:cs typeface="+mn-cs"/>
              </a:rPr>
              <a:t>state officials or private persons such as family members, acquaintance or employers. </a:t>
            </a:r>
            <a:r>
              <a:rPr lang="en-US" sz="1200" kern="1200" dirty="0" smtClean="0">
                <a:solidFill>
                  <a:schemeClr val="tx1"/>
                </a:solidFill>
                <a:latin typeface="+mn-lt"/>
                <a:ea typeface="+mn-ea"/>
                <a:cs typeface="+mn-cs"/>
              </a:rPr>
              <a:t>In doing so, they close an important gap under international human rights law which originally excluded from the human rights agenda the so-called private sphere in which many women’s rights violations occur.</a:t>
            </a:r>
            <a:endParaRPr lang="en-US" dirty="0"/>
          </a:p>
        </p:txBody>
      </p:sp>
      <p:sp>
        <p:nvSpPr>
          <p:cNvPr id="4" name="Slide Number Placeholder 3"/>
          <p:cNvSpPr>
            <a:spLocks noGrp="1"/>
          </p:cNvSpPr>
          <p:nvPr>
            <p:ph type="sldNum" sz="quarter" idx="10"/>
          </p:nvPr>
        </p:nvSpPr>
        <p:spPr/>
        <p:txBody>
          <a:bodyPr/>
          <a:lstStyle/>
          <a:p>
            <a:fld id="{9821983E-BC28-7C4F-8B6C-3EF206571BBD}" type="slidenum">
              <a:rPr lang="en-US" smtClean="0"/>
              <a:t>15</a:t>
            </a:fld>
            <a:endParaRPr lang="en-US"/>
          </a:p>
        </p:txBody>
      </p:sp>
    </p:spTree>
    <p:extLst>
      <p:ext uri="{BB962C8B-B14F-4D97-AF65-F5344CB8AC3E}">
        <p14:creationId xmlns:p14="http://schemas.microsoft.com/office/powerpoint/2010/main" val="664294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cs typeface="Times New Roman" charset="0"/>
              </a:rPr>
              <a:t>Source: </a:t>
            </a:r>
            <a:r>
              <a:rPr lang="en-US" sz="1200" dirty="0" smtClean="0">
                <a:cs typeface="Times New Roman" charset="0"/>
              </a:rPr>
              <a:t>Adapted from </a:t>
            </a:r>
            <a:r>
              <a:rPr lang="en-US" sz="1200" dirty="0" err="1" smtClean="0">
                <a:cs typeface="Times New Roman" charset="0"/>
              </a:rPr>
              <a:t>Bott</a:t>
            </a:r>
            <a:r>
              <a:rPr lang="en-US" sz="1200" dirty="0" smtClean="0">
                <a:cs typeface="Times New Roman" charset="0"/>
              </a:rPr>
              <a:t>, Morrison and Ellsberg, 2005</a:t>
            </a:r>
            <a:endParaRPr lang="en-US" dirty="0"/>
          </a:p>
        </p:txBody>
      </p:sp>
      <p:sp>
        <p:nvSpPr>
          <p:cNvPr id="4" name="Slide Number Placeholder 3"/>
          <p:cNvSpPr>
            <a:spLocks noGrp="1"/>
          </p:cNvSpPr>
          <p:nvPr>
            <p:ph type="sldNum" sz="quarter" idx="10"/>
          </p:nvPr>
        </p:nvSpPr>
        <p:spPr/>
        <p:txBody>
          <a:bodyPr/>
          <a:lstStyle/>
          <a:p>
            <a:fld id="{9821983E-BC28-7C4F-8B6C-3EF206571BBD}" type="slidenum">
              <a:rPr lang="en-US" smtClean="0"/>
              <a:t>39</a:t>
            </a:fld>
            <a:endParaRPr lang="en-US"/>
          </a:p>
        </p:txBody>
      </p:sp>
    </p:spTree>
    <p:extLst>
      <p:ext uri="{BB962C8B-B14F-4D97-AF65-F5344CB8AC3E}">
        <p14:creationId xmlns:p14="http://schemas.microsoft.com/office/powerpoint/2010/main" val="1581252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25"/>
          <p:cNvGrpSpPr>
            <a:grpSpLocks noChangeAspect="1"/>
          </p:cNvGrpSpPr>
          <p:nvPr/>
        </p:nvGrpSpPr>
        <p:grpSpPr>
          <a:xfrm>
            <a:off x="2071048" y="2502945"/>
            <a:ext cx="1466879" cy="1676400"/>
            <a:chOff x="1230573" y="1890215"/>
            <a:chExt cx="1444388" cy="1650696"/>
          </a:xfrm>
        </p:grpSpPr>
        <p:sp>
          <p:nvSpPr>
            <p:cNvPr id="9" name="Oval 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76B3B04D-6165-FA45-8A37-826EC17DF946}" type="datetimeFigureOut">
              <a:rPr lang="en-US" smtClean="0"/>
              <a:t>11/14/16</a:t>
            </a:fld>
            <a:endParaRPr lang="en-US"/>
          </a:p>
        </p:txBody>
      </p:sp>
      <p:sp>
        <p:nvSpPr>
          <p:cNvPr id="5" name="Footer Placeholder 4"/>
          <p:cNvSpPr>
            <a:spLocks noGrp="1"/>
          </p:cNvSpPr>
          <p:nvPr>
            <p:ph type="ftr" sz="quarter" idx="11"/>
          </p:nvPr>
        </p:nvSpPr>
        <p:spPr>
          <a:xfrm>
            <a:off x="457200" y="6356350"/>
            <a:ext cx="2895600" cy="365125"/>
          </a:xfrm>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B9D2C864-9362-43C7-A136-D9C41D93A96D}" type="slidenum">
              <a:rPr lang="en-US" smtClean="0"/>
              <a:t>‹#›</a:t>
            </a:fld>
            <a:endParaRPr lang="en-US"/>
          </a:p>
        </p:txBody>
      </p:sp>
      <p:sp>
        <p:nvSpPr>
          <p:cNvPr id="13" name="Round Same Side Corner Rectangle 12"/>
          <p:cNvSpPr/>
          <p:nvPr/>
        </p:nvSpPr>
        <p:spPr>
          <a:xfrm rot="5400000" flipH="1">
            <a:off x="4572000" y="1603786"/>
            <a:ext cx="3474720" cy="3474720"/>
          </a:xfrm>
          <a:prstGeom prst="round2SameRect">
            <a:avLst>
              <a:gd name="adj1" fmla="val 3122"/>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4651248" y="1680881"/>
            <a:ext cx="3273552" cy="1640541"/>
          </a:xfrm>
        </p:spPr>
        <p:txBody>
          <a:bodyPr vert="horz" lIns="91440" tIns="0" rIns="91440" bIns="0" rtlCol="0" anchor="b" anchorCtr="0">
            <a:noAutofit/>
          </a:bodyPr>
          <a:lstStyle>
            <a:lvl1pPr algn="ct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651248" y="3384176"/>
            <a:ext cx="3273552" cy="530352"/>
          </a:xfrm>
        </p:spPr>
        <p:txBody>
          <a:bodyPr vert="horz" lIns="91440" tIns="0" rIns="91440" bIns="0" rtlCol="0">
            <a:normAutofit/>
          </a:bodyPr>
          <a:lstStyle>
            <a:lvl1pPr marL="0" indent="0" algn="ct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429001" y="450850"/>
            <a:ext cx="4922184" cy="4611688"/>
          </a:xfrm>
          <a:prstGeom prst="roundRect">
            <a:avLst>
              <a:gd name="adj" fmla="val 3826"/>
            </a:avLst>
          </a:prstGeom>
          <a:no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3426758" y="5069541"/>
            <a:ext cx="4924425" cy="662519"/>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3426759" y="5732060"/>
            <a:ext cx="4924425"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B3B04D-6165-FA45-8A37-826EC17DF946}" type="datetimeFigureOut">
              <a:rPr lang="en-US" smtClean="0"/>
              <a:t>11/14/16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2B282-FC79-E54E-90D4-0F13C6321C6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1609725"/>
            <a:ext cx="5343525" cy="2281238"/>
          </a:xfrm>
          <a:prstGeom prst="roundRect">
            <a:avLst>
              <a:gd name="adj" fmla="val 3826"/>
            </a:avLst>
          </a:prstGeom>
          <a:no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2948318" y="3904812"/>
            <a:ext cx="5416313" cy="681892"/>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4586704"/>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B3B04D-6165-FA45-8A37-826EC17DF946}" type="datetimeFigureOut">
              <a:rPr lang="en-US" smtClean="0"/>
              <a:t>11/14/16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2B282-FC79-E54E-90D4-0F13C6321C6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443552"/>
            <a:ext cx="5343525" cy="2281238"/>
          </a:xfrm>
          <a:prstGeom prst="round2SameRect">
            <a:avLst>
              <a:gd name="adj1" fmla="val 5300"/>
              <a:gd name="adj2" fmla="val 0"/>
            </a:avLst>
          </a:prstGeom>
          <a:noFill/>
        </p:spPr>
        <p:txBody>
          <a:bodyPr/>
          <a:lstStyle>
            <a:lvl1pPr marL="0" indent="0">
              <a:buNone/>
              <a:defRPr/>
            </a:lvl1pPr>
          </a:lstStyle>
          <a:p>
            <a:r>
              <a:rPr lang="en-US" smtClean="0"/>
              <a:t>Drag picture to placeholder or click icon to add</a:t>
            </a:r>
            <a:endParaRPr/>
          </a:p>
        </p:txBody>
      </p:sp>
      <p:sp>
        <p:nvSpPr>
          <p:cNvPr id="2" name="Title 1"/>
          <p:cNvSpPr>
            <a:spLocks noGrp="1"/>
          </p:cNvSpPr>
          <p:nvPr>
            <p:ph type="title"/>
          </p:nvPr>
        </p:nvSpPr>
        <p:spPr>
          <a:xfrm>
            <a:off x="2948318" y="5055855"/>
            <a:ext cx="5416313" cy="681892"/>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B3B04D-6165-FA45-8A37-826EC17DF946}" type="datetimeFigureOut">
              <a:rPr lang="en-US" smtClean="0"/>
              <a:t>11/14/16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2B282-FC79-E54E-90D4-0F13C6321C62}" type="slidenum">
              <a:rPr lang="en-US" smtClean="0"/>
              <a:t>‹#›</a:t>
            </a:fld>
            <a:endParaRPr lang="en-US"/>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en-US" smtClean="0"/>
              <a:t>Drag picture to placeholder or click icon to add</a:t>
            </a:r>
            <a:endParaRPr/>
          </a:p>
        </p:txBody>
      </p:sp>
      <p:sp>
        <p:nvSpPr>
          <p:cNvPr id="14" name="Picture Placeholder 11"/>
          <p:cNvSpPr>
            <a:spLocks noGrp="1"/>
          </p:cNvSpPr>
          <p:nvPr>
            <p:ph type="pic" sz="quarter" idx="15"/>
          </p:nvPr>
        </p:nvSpPr>
        <p:spPr>
          <a:xfrm flipV="1">
            <a:off x="5722015"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18" y="5055855"/>
            <a:ext cx="5416313" cy="681892"/>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B3B04D-6165-FA45-8A37-826EC17DF946}" type="datetimeFigureOut">
              <a:rPr lang="en-US" smtClean="0"/>
              <a:t>11/14/16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2B282-FC79-E54E-90D4-0F13C6321C62}" type="slidenum">
              <a:rPr lang="en-US" smtClean="0"/>
              <a:t>‹#›</a:t>
            </a:fld>
            <a:endParaRPr lang="en-US"/>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en-US" smtClean="0"/>
              <a:t>Drag picture to placeholder or click icon to add</a:t>
            </a:r>
            <a:endParaRPr/>
          </a:p>
        </p:txBody>
      </p:sp>
      <p:sp>
        <p:nvSpPr>
          <p:cNvPr id="14" name="Picture Placeholder 11"/>
          <p:cNvSpPr>
            <a:spLocks noGrp="1"/>
          </p:cNvSpPr>
          <p:nvPr>
            <p:ph type="pic" sz="quarter" idx="15"/>
          </p:nvPr>
        </p:nvSpPr>
        <p:spPr>
          <a:xfrm flipV="1">
            <a:off x="5723362"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en-US" smtClean="0"/>
              <a:t>Drag picture to placeholder or click icon to add</a:t>
            </a:r>
            <a:endParaRPr/>
          </a:p>
        </p:txBody>
      </p:sp>
      <p:sp>
        <p:nvSpPr>
          <p:cNvPr id="10" name="Picture Placeholder 11"/>
          <p:cNvSpPr>
            <a:spLocks noGrp="1"/>
          </p:cNvSpPr>
          <p:nvPr>
            <p:ph type="pic" sz="quarter" idx="16"/>
          </p:nvPr>
        </p:nvSpPr>
        <p:spPr>
          <a:xfrm flipH="1">
            <a:off x="3021106"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en-US" smtClean="0"/>
              <a:t>Drag picture to placeholder or click icon to add</a:t>
            </a:r>
            <a:endParaRPr/>
          </a:p>
        </p:txBody>
      </p:sp>
      <p:sp>
        <p:nvSpPr>
          <p:cNvPr id="11" name="Picture Placeholder 11"/>
          <p:cNvSpPr>
            <a:spLocks noGrp="1"/>
          </p:cNvSpPr>
          <p:nvPr>
            <p:ph type="pic" sz="quarter" idx="17"/>
          </p:nvPr>
        </p:nvSpPr>
        <p:spPr>
          <a:xfrm>
            <a:off x="5723362"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Pictures, 2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B3B04D-6165-FA45-8A37-826EC17DF946}" type="datetimeFigureOut">
              <a:rPr lang="en-US" smtClean="0"/>
              <a:t>11/14/16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2B282-FC79-E54E-90D4-0F13C6321C62}" type="slidenum">
              <a:rPr lang="en-US" smtClean="0"/>
              <a:t>‹#›</a:t>
            </a:fld>
            <a:endParaRPr lang="en-US"/>
          </a:p>
        </p:txBody>
      </p:sp>
      <p:sp>
        <p:nvSpPr>
          <p:cNvPr id="12" name="Picture Placeholder 11"/>
          <p:cNvSpPr>
            <a:spLocks noGrp="1"/>
          </p:cNvSpPr>
          <p:nvPr>
            <p:ph type="pic" sz="quarter" idx="13"/>
          </p:nvPr>
        </p:nvSpPr>
        <p:spPr>
          <a:xfrm>
            <a:off x="3021107" y="443551"/>
            <a:ext cx="2743200" cy="2968389"/>
          </a:xfrm>
          <a:prstGeom prst="round2SameRect">
            <a:avLst>
              <a:gd name="adj1" fmla="val 5300"/>
              <a:gd name="adj2" fmla="val 0"/>
            </a:avLst>
          </a:prstGeom>
          <a:noFill/>
        </p:spPr>
        <p:txBody>
          <a:bodyPr anchor="t" anchorCtr="1">
            <a:normAutofit/>
          </a:bodyPr>
          <a:lstStyle>
            <a:lvl1pPr marL="0" indent="0">
              <a:buNone/>
              <a:defRPr sz="1600"/>
            </a:lvl1pPr>
          </a:lstStyle>
          <a:p>
            <a:r>
              <a:rPr lang="en-US" smtClean="0"/>
              <a:t>Drag picture to placeholder or click icon to add</a:t>
            </a:r>
            <a:endParaRPr/>
          </a:p>
        </p:txBody>
      </p:sp>
      <p:sp>
        <p:nvSpPr>
          <p:cNvPr id="15" name="Picture Placeholder 11"/>
          <p:cNvSpPr>
            <a:spLocks noGrp="1"/>
          </p:cNvSpPr>
          <p:nvPr>
            <p:ph type="pic" sz="quarter" idx="14"/>
          </p:nvPr>
        </p:nvSpPr>
        <p:spPr>
          <a:xfrm flipV="1">
            <a:off x="3021107" y="3442648"/>
            <a:ext cx="2743200" cy="2968389"/>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n-US" smtClean="0"/>
              <a:t>Drag picture to placeholder or click icon to add</a:t>
            </a:r>
            <a:endParaRPr/>
          </a:p>
        </p:txBody>
      </p:sp>
      <p:sp>
        <p:nvSpPr>
          <p:cNvPr id="17" name="Text Placeholder 3"/>
          <p:cNvSpPr>
            <a:spLocks noGrp="1"/>
          </p:cNvSpPr>
          <p:nvPr>
            <p:ph type="body" sz="half" idx="15"/>
          </p:nvPr>
        </p:nvSpPr>
        <p:spPr>
          <a:xfrm>
            <a:off x="5840505" y="4108759"/>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6"/>
          </p:nvPr>
        </p:nvSpPr>
        <p:spPr>
          <a:xfrm>
            <a:off x="5840505" y="34426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s, 3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B3B04D-6165-FA45-8A37-826EC17DF946}" type="datetimeFigureOut">
              <a:rPr lang="en-US" smtClean="0"/>
              <a:t>11/14/16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2B282-FC79-E54E-90D4-0F13C6321C62}" type="slidenum">
              <a:rPr lang="en-US" smtClean="0"/>
              <a:t>‹#›</a:t>
            </a:fld>
            <a:endParaRPr lang="en-US"/>
          </a:p>
        </p:txBody>
      </p:sp>
      <p:sp>
        <p:nvSpPr>
          <p:cNvPr id="12" name="Picture Placeholder 11"/>
          <p:cNvSpPr>
            <a:spLocks noGrp="1"/>
          </p:cNvSpPr>
          <p:nvPr>
            <p:ph type="pic" sz="quarter" idx="13"/>
          </p:nvPr>
        </p:nvSpPr>
        <p:spPr>
          <a:xfrm>
            <a:off x="3021107" y="443551"/>
            <a:ext cx="2743200" cy="1956816"/>
          </a:xfrm>
          <a:prstGeom prst="round2SameRect">
            <a:avLst>
              <a:gd name="adj1" fmla="val 5300"/>
              <a:gd name="adj2" fmla="val 0"/>
            </a:avLst>
          </a:prstGeom>
          <a:noFill/>
        </p:spPr>
        <p:txBody>
          <a:bodyPr anchor="t" anchorCtr="1">
            <a:normAutofit/>
          </a:bodyPr>
          <a:lstStyle>
            <a:lvl1pPr marL="0" indent="0">
              <a:buNone/>
              <a:defRPr sz="1600"/>
            </a:lvl1pPr>
          </a:lstStyle>
          <a:p>
            <a:r>
              <a:rPr lang="en-US" smtClean="0"/>
              <a:t>Drag picture to placeholder or click icon to add</a:t>
            </a:r>
            <a:endParaRPr/>
          </a:p>
        </p:txBody>
      </p:sp>
      <p:sp>
        <p:nvSpPr>
          <p:cNvPr id="15" name="Picture Placeholder 11"/>
          <p:cNvSpPr>
            <a:spLocks noGrp="1"/>
          </p:cNvSpPr>
          <p:nvPr>
            <p:ph type="pic" sz="quarter" idx="14"/>
          </p:nvPr>
        </p:nvSpPr>
        <p:spPr>
          <a:xfrm flipV="1">
            <a:off x="3021107" y="4462815"/>
            <a:ext cx="2743200" cy="1956816"/>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n-US" smtClean="0"/>
              <a:t>Drag picture to placeholder or click icon to add</a:t>
            </a:r>
            <a:endParaRP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Picture Placeholder 11"/>
          <p:cNvSpPr>
            <a:spLocks noGrp="1"/>
          </p:cNvSpPr>
          <p:nvPr>
            <p:ph type="pic" sz="quarter" idx="18"/>
          </p:nvPr>
        </p:nvSpPr>
        <p:spPr>
          <a:xfrm>
            <a:off x="3021107" y="2452048"/>
            <a:ext cx="2743200" cy="1956816"/>
          </a:xfrm>
          <a:prstGeom prst="rect">
            <a:avLst/>
          </a:prstGeom>
          <a:noFill/>
        </p:spPr>
        <p:txBody>
          <a:bodyPr anchor="t" anchorCtr="1">
            <a:normAutofit/>
          </a:bodyPr>
          <a:lstStyle>
            <a:lvl1pPr marL="0" indent="0">
              <a:buNone/>
              <a:defRPr sz="1600"/>
            </a:lvl1pPr>
          </a:lstStyle>
          <a:p>
            <a:r>
              <a:rPr lang="en-US" smtClean="0"/>
              <a:t>Drag picture to placeholder or click icon to add</a:t>
            </a:r>
            <a:endParaRPr/>
          </a:p>
        </p:txBody>
      </p:sp>
      <p:sp>
        <p:nvSpPr>
          <p:cNvPr id="13" name="Text Placeholder 3"/>
          <p:cNvSpPr>
            <a:spLocks noGrp="1"/>
          </p:cNvSpPr>
          <p:nvPr>
            <p:ph type="body" sz="half" idx="19"/>
          </p:nvPr>
        </p:nvSpPr>
        <p:spPr>
          <a:xfrm>
            <a:off x="5840505" y="3133941"/>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20"/>
          </p:nvPr>
        </p:nvSpPr>
        <p:spPr>
          <a:xfrm>
            <a:off x="5840505" y="24520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1"/>
          </p:nvPr>
        </p:nvSpPr>
        <p:spPr>
          <a:xfrm>
            <a:off x="5840505" y="5135813"/>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Text Placeholder 3"/>
          <p:cNvSpPr>
            <a:spLocks noGrp="1"/>
          </p:cNvSpPr>
          <p:nvPr>
            <p:ph type="body" sz="half" idx="22"/>
          </p:nvPr>
        </p:nvSpPr>
        <p:spPr>
          <a:xfrm>
            <a:off x="5840505" y="4462815"/>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40206" y="685800"/>
            <a:ext cx="4924424" cy="886968"/>
          </a:xfr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3440206" y="2020888"/>
            <a:ext cx="4924425" cy="410686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6B3B04D-6165-FA45-8A37-826EC17DF946}" type="datetimeFigureOut">
              <a:rPr lang="en-US" smtClean="0"/>
              <a:t>11/14/16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2B282-FC79-E54E-90D4-0F13C6321C62}"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750580"/>
            <a:ext cx="914400" cy="5381934"/>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467100" y="749300"/>
            <a:ext cx="3924300" cy="53768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6B3B04D-6165-FA45-8A37-826EC17DF946}" type="datetimeFigureOut">
              <a:rPr lang="en-US" smtClean="0"/>
              <a:t>11/14/16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2B282-FC79-E54E-90D4-0F13C6321C6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6B3B04D-6165-FA45-8A37-826EC17DF946}" type="datetimeFigureOut">
              <a:rPr lang="en-US" smtClean="0"/>
              <a:t>11/14/16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2B282-FC79-E54E-90D4-0F13C6321C6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6B3B04D-6165-FA45-8A37-826EC17DF946}" type="datetimeFigureOut">
              <a:rPr lang="en-US" smtClean="0"/>
              <a:t>11/14/16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a:lstStyle>
            <a:lvl1pPr algn="ctr">
              <a:defRPr sz="900">
                <a:solidFill>
                  <a:schemeClr val="bg1">
                    <a:lumMod val="75000"/>
                  </a:schemeClr>
                </a:solidFill>
              </a:defRPr>
            </a:lvl1pPr>
          </a:lstStyle>
          <a:p>
            <a:fld id="{2B92B282-FC79-E54E-90D4-0F13C6321C62}" type="slidenum">
              <a:rPr lang="en-US" smtClean="0"/>
              <a:t>‹#›</a:t>
            </a:fld>
            <a:endParaRPr lang="en-US"/>
          </a:p>
        </p:txBody>
      </p:sp>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Picture Placeholder 8"/>
          <p:cNvSpPr>
            <a:spLocks noGrp="1"/>
          </p:cNvSpPr>
          <p:nvPr>
            <p:ph type="pic" sz="quarter" idx="13"/>
          </p:nvPr>
        </p:nvSpPr>
        <p:spPr>
          <a:xfrm rot="5400000">
            <a:off x="4585448" y="1603786"/>
            <a:ext cx="3474720" cy="3474720"/>
          </a:xfrm>
          <a:prstGeom prst="round2SameRect">
            <a:avLst>
              <a:gd name="adj1" fmla="val 3096"/>
              <a:gd name="adj2" fmla="val 0"/>
            </a:avLst>
          </a:prstGeom>
          <a:blipFill dpi="0" rotWithShape="0">
            <a:blip r:embed="rId2" cstate="print"/>
            <a:srcRect/>
            <a:stretch>
              <a:fillRect/>
            </a:stretch>
          </a:blipFill>
          <a:ln>
            <a:noFill/>
          </a:ln>
        </p:spPr>
        <p:txBody>
          <a:bodyPr vert="vert270"/>
          <a:lstStyle>
            <a:lvl1pPr marL="0" indent="0">
              <a:buNone/>
              <a:defRPr/>
            </a:lvl1pPr>
          </a:lstStyle>
          <a:p>
            <a:r>
              <a:rPr lang="en-US" smtClean="0"/>
              <a:t>Drag picture to placeholder or click icon to add</a:t>
            </a:r>
            <a:endParaRPr/>
          </a:p>
        </p:txBody>
      </p:sp>
      <p:grpSp>
        <p:nvGrpSpPr>
          <p:cNvPr id="8" name="Group 25"/>
          <p:cNvGrpSpPr>
            <a:grpSpLocks noChangeAspect="1"/>
          </p:cNvGrpSpPr>
          <p:nvPr/>
        </p:nvGrpSpPr>
        <p:grpSpPr>
          <a:xfrm>
            <a:off x="2071048" y="1842448"/>
            <a:ext cx="1466879" cy="1676400"/>
            <a:chOff x="1230573" y="1890215"/>
            <a:chExt cx="1444388" cy="1650696"/>
          </a:xfrm>
        </p:grpSpPr>
        <p:sp>
          <p:nvSpPr>
            <p:cNvPr id="27" name="Oval 2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Oval 2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9" name="Oval 2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Oval 2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156447" y="3114115"/>
            <a:ext cx="3276600" cy="1162050"/>
          </a:xfrm>
        </p:spPr>
        <p:txBody>
          <a:bodyPr tIns="0" bIns="0" anchor="b" anchorCtr="0">
            <a:noAutofit/>
          </a:bodyPr>
          <a:lstStyle>
            <a:lvl1pPr algn="ctr">
              <a:lnSpc>
                <a:spcPts val="4000"/>
              </a:lnSpc>
              <a:defRPr sz="36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1156447" y="4343400"/>
            <a:ext cx="3276600" cy="533400"/>
          </a:xfrm>
        </p:spPr>
        <p:txBody>
          <a:bodyPr tIns="0" bIns="0">
            <a:normAutofit/>
          </a:bodyPr>
          <a:lstStyle>
            <a:lvl1pPr marL="0" indent="0" algn="ctr">
              <a:spcBef>
                <a:spcPct val="0"/>
              </a:spcBef>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grpSp>
        <p:nvGrpSpPr>
          <p:cNvPr id="8" name="Group 16"/>
          <p:cNvGrpSpPr/>
          <p:nvPr/>
        </p:nvGrpSpPr>
        <p:grpSpPr>
          <a:xfrm>
            <a:off x="222912" y="1254456"/>
            <a:ext cx="7892388" cy="3918778"/>
            <a:chOff x="222912" y="1254456"/>
            <a:chExt cx="7892388" cy="3918778"/>
          </a:xfrm>
        </p:grpSpPr>
        <p:sp>
          <p:nvSpPr>
            <p:cNvPr id="7" name="Rounded Rectangle 6"/>
            <p:cNvSpPr/>
            <p:nvPr/>
          </p:nvSpPr>
          <p:spPr>
            <a:xfrm>
              <a:off x="1028700" y="1600200"/>
              <a:ext cx="7086600" cy="3474720"/>
            </a:xfrm>
            <a:prstGeom prst="roundRect">
              <a:avLst>
                <a:gd name="adj" fmla="val 312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9"/>
            <p:cNvGrpSpPr/>
            <p:nvPr/>
          </p:nvGrpSpPr>
          <p:grpSpPr>
            <a:xfrm>
              <a:off x="222912" y="1254456"/>
              <a:ext cx="3429000" cy="3918778"/>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Oval 15"/>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3724182" y="2021541"/>
            <a:ext cx="4200618" cy="1362075"/>
          </a:xfrm>
        </p:spPr>
        <p:txBody>
          <a:bodyPr vert="horz" lIns="91440" tIns="0" rIns="91440" bIns="0" rtlCol="0" anchor="b" anchorCtr="0">
            <a:noAutofit/>
          </a:bodyPr>
          <a:lstStyle>
            <a:lvl1pPr algn="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3321424" y="3388659"/>
            <a:ext cx="4603376" cy="1083328"/>
          </a:xfrm>
        </p:spPr>
        <p:txBody>
          <a:bodyPr vert="horz" lIns="91440" tIns="0" rIns="91440" bIns="0" rtlCol="0">
            <a:normAutofit/>
          </a:bodyPr>
          <a:lstStyle>
            <a:lvl1pPr marL="0" indent="0" algn="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53200" y="6356350"/>
            <a:ext cx="2133600" cy="365125"/>
          </a:xfrm>
        </p:spPr>
        <p:txBody>
          <a:bodyPr/>
          <a:lstStyle/>
          <a:p>
            <a:fld id="{76B3B04D-6165-FA45-8A37-826EC17DF946}" type="datetimeFigureOut">
              <a:rPr lang="en-US" smtClean="0"/>
              <a:t>11/14/16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2B92B282-FC79-E54E-90D4-0F13C6321C6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7418696" y="457200"/>
            <a:ext cx="914400" cy="914400"/>
            <a:chOff x="842682" y="2971800"/>
            <a:chExt cx="914400" cy="914400"/>
          </a:xfrm>
        </p:grpSpPr>
        <p:sp>
          <p:nvSpPr>
            <p:cNvPr id="15" name="Rounded Rectangle 14"/>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p:nvGrpSpPr>
          <p:grpSpPr>
            <a:xfrm>
              <a:off x="948372" y="3034353"/>
              <a:ext cx="700732" cy="800823"/>
              <a:chOff x="1230573" y="1890215"/>
              <a:chExt cx="1444388" cy="1650696"/>
            </a:xfrm>
          </p:grpSpPr>
          <p:sp>
            <p:nvSpPr>
              <p:cNvPr id="17" name="Oval 1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744070" y="224118"/>
            <a:ext cx="4800600" cy="886968"/>
          </a:xfrm>
        </p:spPr>
        <p:txBody>
          <a:bodyPr lIns="45720"/>
          <a:lstStyle/>
          <a:p>
            <a:r>
              <a:rPr lang="en-US" smtClean="0"/>
              <a:t>Click to edit Master title style</a:t>
            </a:r>
            <a:endParaRPr/>
          </a:p>
        </p:txBody>
      </p:sp>
      <p:sp>
        <p:nvSpPr>
          <p:cNvPr id="3" name="Content Placeholder 2"/>
          <p:cNvSpPr>
            <a:spLocks noGrp="1"/>
          </p:cNvSpPr>
          <p:nvPr>
            <p:ph sz="half" idx="1"/>
          </p:nvPr>
        </p:nvSpPr>
        <p:spPr>
          <a:xfrm>
            <a:off x="752474"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61647"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6B3B04D-6165-FA45-8A37-826EC17DF946}" type="datetimeFigureOut">
              <a:rPr lang="en-US" smtClean="0"/>
              <a:t>11/14/16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321040" y="363071"/>
            <a:ext cx="609600" cy="365125"/>
          </a:xfrm>
        </p:spPr>
        <p:txBody>
          <a:bodyPr/>
          <a:lstStyle/>
          <a:p>
            <a:fld id="{2B92B282-FC79-E54E-90D4-0F13C6321C6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1212" y="1548761"/>
            <a:ext cx="3657600" cy="274320"/>
          </a:xfrm>
          <a:prstGeom prst="roundRect">
            <a:avLst>
              <a:gd name="adj" fmla="val 311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8352" y="2021456"/>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81533" y="1548761"/>
            <a:ext cx="3657600" cy="274320"/>
          </a:xfrm>
          <a:prstGeom prst="roundRect">
            <a:avLst>
              <a:gd name="adj" fmla="val 340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58673" y="2019869"/>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6B3B04D-6165-FA45-8A37-826EC17DF946}" type="datetimeFigureOut">
              <a:rPr lang="en-US" smtClean="0"/>
              <a:t>11/14/16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321729" y="365760"/>
            <a:ext cx="609600" cy="365125"/>
          </a:xfrm>
        </p:spPr>
        <p:txBody>
          <a:bodyPr vert="horz" lIns="91440" tIns="45720" rIns="91440" bIns="45720" rtlCol="0" anchor="ctr"/>
          <a:lstStyle>
            <a:lvl1pPr marL="0" algn="l" defTabSz="914400" rtl="0" eaLnBrk="1" latinLnBrk="0" hangingPunct="1">
              <a:defRPr sz="1800" b="1" kern="1200">
                <a:solidFill>
                  <a:schemeClr val="accent1"/>
                </a:solidFill>
                <a:latin typeface="+mn-lt"/>
                <a:ea typeface="+mn-ea"/>
                <a:cs typeface="+mn-cs"/>
              </a:defRPr>
            </a:lvl1pPr>
          </a:lstStyle>
          <a:p>
            <a:fld id="{2B92B282-FC79-E54E-90D4-0F13C6321C62}" type="slidenum">
              <a:rPr lang="en-US" smtClean="0"/>
              <a:t>‹#›</a:t>
            </a:fld>
            <a:endParaRPr lang="en-US"/>
          </a:p>
        </p:txBody>
      </p:sp>
      <p:grpSp>
        <p:nvGrpSpPr>
          <p:cNvPr id="10" name="Group 15"/>
          <p:cNvGrpSpPr/>
          <p:nvPr/>
        </p:nvGrpSpPr>
        <p:grpSpPr>
          <a:xfrm>
            <a:off x="7418696" y="457200"/>
            <a:ext cx="914400" cy="914400"/>
            <a:chOff x="842682" y="2971800"/>
            <a:chExt cx="914400" cy="914400"/>
          </a:xfrm>
        </p:grpSpPr>
        <p:sp>
          <p:nvSpPr>
            <p:cNvPr id="17" name="Rounded Rectangle 16"/>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a:grpSpLocks noChangeAspect="1"/>
            </p:cNvGrpSpPr>
            <p:nvPr/>
          </p:nvGrpSpPr>
          <p:grpSpPr>
            <a:xfrm>
              <a:off x="948372" y="3034353"/>
              <a:ext cx="700732" cy="800823"/>
              <a:chOff x="1230573" y="1890215"/>
              <a:chExt cx="1444388" cy="1650696"/>
            </a:xfrm>
          </p:grpSpPr>
          <p:sp>
            <p:nvSpPr>
              <p:cNvPr id="19" name="Oval 1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Oval 2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76B3B04D-6165-FA45-8A37-826EC17DF946}" type="datetimeFigureOut">
              <a:rPr lang="en-US" smtClean="0"/>
              <a:t>11/14/16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321040" y="365760"/>
            <a:ext cx="609600" cy="365125"/>
          </a:xfrm>
        </p:spPr>
        <p:txBody>
          <a:bodyPr/>
          <a:lstStyle/>
          <a:p>
            <a:fld id="{2B92B282-FC79-E54E-90D4-0F13C6321C62}" type="slidenum">
              <a:rPr lang="en-US" smtClean="0"/>
              <a:t>‹#›</a:t>
            </a:fld>
            <a:endParaRPr lang="en-US"/>
          </a:p>
        </p:txBody>
      </p:sp>
      <p:grpSp>
        <p:nvGrpSpPr>
          <p:cNvPr id="6" name="Group 8"/>
          <p:cNvGrpSpPr/>
          <p:nvPr/>
        </p:nvGrpSpPr>
        <p:grpSpPr>
          <a:xfrm>
            <a:off x="7418696" y="457200"/>
            <a:ext cx="914400" cy="914400"/>
            <a:chOff x="842682" y="2971800"/>
            <a:chExt cx="914400" cy="914400"/>
          </a:xfrm>
        </p:grpSpPr>
        <p:sp>
          <p:nvSpPr>
            <p:cNvPr id="10" name="Rounded Rectangle 9"/>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10"/>
            <p:cNvGrpSpPr>
              <a:grpSpLocks noChangeAspect="1"/>
            </p:cNvGrpSpPr>
            <p:nvPr/>
          </p:nvGrpSpPr>
          <p:grpSpPr>
            <a:xfrm>
              <a:off x="948372" y="3034353"/>
              <a:ext cx="700732" cy="800823"/>
              <a:chOff x="1230573" y="1890215"/>
              <a:chExt cx="1444388" cy="1650696"/>
            </a:xfrm>
          </p:grpSpPr>
          <p:sp>
            <p:nvSpPr>
              <p:cNvPr id="12" name="Oval 11"/>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3B04D-6165-FA45-8A37-826EC17DF946}" type="datetimeFigureOut">
              <a:rPr lang="en-US" smtClean="0"/>
              <a:t>11/14/16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321040" y="365760"/>
            <a:ext cx="609600" cy="365125"/>
          </a:xfrm>
        </p:spPr>
        <p:txBody>
          <a:bodyPr/>
          <a:lstStyle/>
          <a:p>
            <a:fld id="{2B92B282-FC79-E54E-90D4-0F13C6321C62}" type="slidenum">
              <a:rPr lang="en-US" smtClean="0"/>
              <a:t>‹#›</a:t>
            </a:fld>
            <a:endParaRPr lang="en-US"/>
          </a:p>
        </p:txBody>
      </p:sp>
      <p:grpSp>
        <p:nvGrpSpPr>
          <p:cNvPr id="5" name="Group 7"/>
          <p:cNvGrpSpPr/>
          <p:nvPr/>
        </p:nvGrpSpPr>
        <p:grpSpPr>
          <a:xfrm>
            <a:off x="7418696" y="457200"/>
            <a:ext cx="914400" cy="914400"/>
            <a:chOff x="842682" y="2971800"/>
            <a:chExt cx="914400" cy="914400"/>
          </a:xfrm>
        </p:grpSpPr>
        <p:sp>
          <p:nvSpPr>
            <p:cNvPr id="9" name="Rounded Rectangle 8"/>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6" name="Group 10"/>
            <p:cNvGrpSpPr>
              <a:grpSpLocks noChangeAspect="1"/>
            </p:cNvGrpSpPr>
            <p:nvPr/>
          </p:nvGrpSpPr>
          <p:grpSpPr>
            <a:xfrm>
              <a:off x="948372" y="3034353"/>
              <a:ext cx="700732" cy="800823"/>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8999" y="304800"/>
            <a:ext cx="4948269" cy="719424"/>
          </a:xfrm>
        </p:spPr>
        <p:txBody>
          <a:bodyPr anchor="b"/>
          <a:lstStyle>
            <a:lvl1pPr algn="l">
              <a:defRPr sz="2200" b="0"/>
            </a:lvl1pPr>
          </a:lstStyle>
          <a:p>
            <a:r>
              <a:rPr lang="en-US" smtClean="0"/>
              <a:t>Click to edit Master title style</a:t>
            </a:r>
            <a:endParaRPr/>
          </a:p>
        </p:txBody>
      </p:sp>
      <p:sp>
        <p:nvSpPr>
          <p:cNvPr id="3" name="Content Placeholder 2"/>
          <p:cNvSpPr>
            <a:spLocks noGrp="1"/>
          </p:cNvSpPr>
          <p:nvPr>
            <p:ph idx="1"/>
          </p:nvPr>
        </p:nvSpPr>
        <p:spPr>
          <a:xfrm>
            <a:off x="3418113" y="2292824"/>
            <a:ext cx="4959126" cy="3833339"/>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429000" y="1160463"/>
            <a:ext cx="4948269" cy="9540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B3B04D-6165-FA45-8A37-826EC17DF946}" type="datetimeFigureOut">
              <a:rPr lang="en-US" smtClean="0"/>
              <a:t>11/14/16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2B282-FC79-E54E-90D4-0F13C6321C6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900" b="1">
                <a:solidFill>
                  <a:schemeClr val="bg1">
                    <a:lumMod val="75000"/>
                  </a:schemeClr>
                </a:solidFill>
              </a:defRPr>
            </a:lvl1pPr>
          </a:lstStyle>
          <a:p>
            <a:fld id="{76B3B04D-6165-FA45-8A37-826EC17DF946}" type="datetimeFigureOut">
              <a:rPr lang="en-US" smtClean="0"/>
              <a:t>11/14/16</a:t>
            </a:fld>
            <a:endParaRPr lang="en-US"/>
          </a:p>
        </p:txBody>
      </p:sp>
      <p:sp>
        <p:nvSpPr>
          <p:cNvPr id="2" name="Title Placeholder 1"/>
          <p:cNvSpPr>
            <a:spLocks noGrp="1"/>
          </p:cNvSpPr>
          <p:nvPr>
            <p:ph type="title"/>
          </p:nvPr>
        </p:nvSpPr>
        <p:spPr>
          <a:xfrm>
            <a:off x="3429000" y="685800"/>
            <a:ext cx="4948238" cy="88696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3429000" y="2020888"/>
            <a:ext cx="4946602" cy="41052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900" b="1">
                <a:solidFill>
                  <a:schemeClr val="bg1">
                    <a:lumMod val="75000"/>
                  </a:schemeClr>
                </a:solidFill>
              </a:defRPr>
            </a:lvl1pPr>
          </a:lstStyle>
          <a:p>
            <a:endParaRPr lang="en-US"/>
          </a:p>
        </p:txBody>
      </p:sp>
      <p:sp>
        <p:nvSpPr>
          <p:cNvPr id="6" name="Slide Number Placeholder 5"/>
          <p:cNvSpPr>
            <a:spLocks noGrp="1"/>
          </p:cNvSpPr>
          <p:nvPr>
            <p:ph type="sldNum" sz="quarter" idx="4"/>
          </p:nvPr>
        </p:nvSpPr>
        <p:spPr>
          <a:xfrm>
            <a:off x="1752600" y="2877671"/>
            <a:ext cx="609600" cy="365125"/>
          </a:xfrm>
          <a:prstGeom prst="rect">
            <a:avLst/>
          </a:prstGeom>
        </p:spPr>
        <p:txBody>
          <a:bodyPr vert="horz" lIns="91440" tIns="45720" rIns="91440" bIns="45720" rtlCol="0" anchor="ctr"/>
          <a:lstStyle>
            <a:lvl1pPr algn="l">
              <a:defRPr sz="1800" b="1">
                <a:solidFill>
                  <a:schemeClr val="accent1"/>
                </a:solidFill>
              </a:defRPr>
            </a:lvl1pPr>
          </a:lstStyle>
          <a:p>
            <a:fld id="{2B92B282-FC79-E54E-90D4-0F13C6321C62}" type="slidenum">
              <a:rPr lang="en-US" smtClean="0"/>
              <a:t>‹#›</a:t>
            </a:fld>
            <a:endParaRPr lang="en-US"/>
          </a:p>
        </p:txBody>
      </p:sp>
      <p:grpSp>
        <p:nvGrpSpPr>
          <p:cNvPr id="7" name="Group 18"/>
          <p:cNvGrpSpPr/>
          <p:nvPr/>
        </p:nvGrpSpPr>
        <p:grpSpPr>
          <a:xfrm>
            <a:off x="842682" y="2971800"/>
            <a:ext cx="914400" cy="914400"/>
            <a:chOff x="842682" y="2971800"/>
            <a:chExt cx="914400" cy="914400"/>
          </a:xfrm>
        </p:grpSpPr>
        <p:sp>
          <p:nvSpPr>
            <p:cNvPr id="8" name="Rounded Rectangle 7"/>
            <p:cNvSpPr/>
            <p:nvPr userDrawn="1"/>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userDrawn="1"/>
          </p:nvGrpSpPr>
          <p:grpSpPr>
            <a:xfrm>
              <a:off x="948372" y="3034352"/>
              <a:ext cx="700732" cy="800822"/>
              <a:chOff x="1230573" y="1890215"/>
              <a:chExt cx="1444388" cy="1650696"/>
            </a:xfrm>
          </p:grpSpPr>
          <p:sp>
            <p:nvSpPr>
              <p:cNvPr id="12" name="Oval 11"/>
              <p:cNvSpPr/>
              <p:nvPr userDrawn="1"/>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userDrawn="1"/>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userDrawn="1"/>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userDrawn="1"/>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 id="2147483953" r:id="rId12"/>
    <p:sldLayoutId id="2147483954" r:id="rId13"/>
    <p:sldLayoutId id="2147483955" r:id="rId14"/>
    <p:sldLayoutId id="2147483956" r:id="rId15"/>
    <p:sldLayoutId id="2147483957" r:id="rId16"/>
    <p:sldLayoutId id="2147483958" r:id="rId17"/>
  </p:sldLayoutIdLst>
  <p:txStyles>
    <p:titleStyle>
      <a:lvl1pPr algn="l" defTabSz="914400" rtl="0" eaLnBrk="1" latinLnBrk="0" hangingPunct="1">
        <a:spcBef>
          <a:spcPct val="0"/>
        </a:spcBef>
        <a:buNone/>
        <a:defRPr sz="28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accent1"/>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28800" indent="-227013"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5813" indent="-227013" algn="l" defTabSz="914400" rtl="0" eaLnBrk="1" latinLnBrk="0" hangingPunct="1">
        <a:spcBef>
          <a:spcPct val="20000"/>
        </a:spcBef>
        <a:buClr>
          <a:schemeClr val="accent1"/>
        </a:buClr>
        <a:buSzPct val="13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nSpc>
                <a:spcPct val="80000"/>
              </a:lnSpc>
            </a:pPr>
            <a:r>
              <a:rPr lang="en-US" dirty="0">
                <a:latin typeface="Arial" charset="0"/>
              </a:rPr>
              <a:t>Understanding Sexual </a:t>
            </a:r>
            <a:r>
              <a:rPr lang="en-US" dirty="0" smtClean="0">
                <a:latin typeface="Arial" charset="0"/>
              </a:rPr>
              <a:t>&amp; </a:t>
            </a:r>
            <a:r>
              <a:rPr lang="en-US" dirty="0">
                <a:latin typeface="Arial" charset="0"/>
              </a:rPr>
              <a:t>Gender-Based </a:t>
            </a:r>
            <a:r>
              <a:rPr lang="en-US" dirty="0" smtClean="0">
                <a:latin typeface="Arial" charset="0"/>
              </a:rPr>
              <a:t>Violence</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By Oby Nwankwo</a:t>
            </a:r>
          </a:p>
          <a:p>
            <a:r>
              <a:rPr lang="en-US" dirty="0" smtClean="0"/>
              <a:t>Nigeria Rep at the UN CEDAW Committee</a:t>
            </a:r>
            <a:endParaRPr lang="en-US" dirty="0"/>
          </a:p>
        </p:txBody>
      </p:sp>
    </p:spTree>
    <p:extLst>
      <p:ext uri="{BB962C8B-B14F-4D97-AF65-F5344CB8AC3E}">
        <p14:creationId xmlns:p14="http://schemas.microsoft.com/office/powerpoint/2010/main" val="419319728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2</a:t>
            </a:r>
            <a:endParaRPr lang="en-US" dirty="0"/>
          </a:p>
        </p:txBody>
      </p:sp>
      <p:sp>
        <p:nvSpPr>
          <p:cNvPr id="3" name="Content Placeholder 2"/>
          <p:cNvSpPr>
            <a:spLocks noGrp="1"/>
          </p:cNvSpPr>
          <p:nvPr>
            <p:ph idx="1"/>
          </p:nvPr>
        </p:nvSpPr>
        <p:spPr/>
        <p:txBody>
          <a:bodyPr>
            <a:normAutofit fontScale="70000" lnSpcReduction="20000"/>
          </a:bodyPr>
          <a:lstStyle/>
          <a:p>
            <a:pPr>
              <a:spcAft>
                <a:spcPts val="1200"/>
              </a:spcAft>
            </a:pPr>
            <a:r>
              <a:rPr lang="en-US" sz="3200" dirty="0"/>
              <a:t>There are many varieties of </a:t>
            </a:r>
            <a:r>
              <a:rPr lang="en-US" sz="3200" b="1" dirty="0"/>
              <a:t>positive power </a:t>
            </a:r>
            <a:r>
              <a:rPr lang="en-US" sz="3200" dirty="0"/>
              <a:t>such as: </a:t>
            </a:r>
            <a:endParaRPr lang="en-US" sz="3200" dirty="0" smtClean="0"/>
          </a:p>
          <a:p>
            <a:pPr lvl="2">
              <a:spcAft>
                <a:spcPts val="1200"/>
              </a:spcAft>
            </a:pPr>
            <a:r>
              <a:rPr lang="en-US" sz="2800" dirty="0" smtClean="0"/>
              <a:t>the </a:t>
            </a:r>
            <a:r>
              <a:rPr lang="en-US" sz="2800" dirty="0"/>
              <a:t>fundamental power we discover within when we learn to accept and love ourselves, </a:t>
            </a:r>
            <a:endParaRPr lang="en-US" sz="2800" dirty="0" smtClean="0"/>
          </a:p>
          <a:p>
            <a:pPr lvl="2">
              <a:spcAft>
                <a:spcPts val="1200"/>
              </a:spcAft>
            </a:pPr>
            <a:r>
              <a:rPr lang="en-US" sz="2800" dirty="0" smtClean="0"/>
              <a:t>the </a:t>
            </a:r>
            <a:r>
              <a:rPr lang="en-US" sz="2800" dirty="0"/>
              <a:t>power we share with others when we support and respect each other, and </a:t>
            </a:r>
            <a:endParaRPr lang="en-US" sz="2800" dirty="0" smtClean="0"/>
          </a:p>
          <a:p>
            <a:pPr lvl="2">
              <a:spcAft>
                <a:spcPts val="1200"/>
              </a:spcAft>
            </a:pPr>
            <a:r>
              <a:rPr lang="en-US" sz="2800" dirty="0" smtClean="0"/>
              <a:t>the </a:t>
            </a:r>
            <a:r>
              <a:rPr lang="en-US" sz="2800" dirty="0"/>
              <a:t>power we use to take action and positively influence our lives and the lives of others. </a:t>
            </a:r>
          </a:p>
          <a:p>
            <a:endParaRPr lang="en-US" dirty="0"/>
          </a:p>
        </p:txBody>
      </p:sp>
    </p:spTree>
    <p:extLst>
      <p:ext uri="{BB962C8B-B14F-4D97-AF65-F5344CB8AC3E}">
        <p14:creationId xmlns:p14="http://schemas.microsoft.com/office/powerpoint/2010/main" val="308060821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3</a:t>
            </a:r>
            <a:endParaRPr lang="en-US" dirty="0"/>
          </a:p>
        </p:txBody>
      </p:sp>
      <p:sp>
        <p:nvSpPr>
          <p:cNvPr id="3" name="Content Placeholder 2"/>
          <p:cNvSpPr>
            <a:spLocks noGrp="1"/>
          </p:cNvSpPr>
          <p:nvPr>
            <p:ph idx="1"/>
          </p:nvPr>
        </p:nvSpPr>
        <p:spPr/>
        <p:txBody>
          <a:bodyPr>
            <a:normAutofit fontScale="77500" lnSpcReduction="20000"/>
          </a:bodyPr>
          <a:lstStyle/>
          <a:p>
            <a:pPr>
              <a:spcAft>
                <a:spcPts val="600"/>
              </a:spcAft>
            </a:pPr>
            <a:r>
              <a:rPr lang="en-US" dirty="0" smtClean="0"/>
              <a:t>While </a:t>
            </a:r>
            <a:r>
              <a:rPr lang="en-US" b="1" dirty="0"/>
              <a:t>negative power </a:t>
            </a:r>
            <a:r>
              <a:rPr lang="en-US" dirty="0"/>
              <a:t>is at the root of VAW</a:t>
            </a:r>
            <a:r>
              <a:rPr lang="en-US" b="1" dirty="0"/>
              <a:t>, positive power </a:t>
            </a:r>
            <a:r>
              <a:rPr lang="en-US" dirty="0"/>
              <a:t>holds the solution.</a:t>
            </a:r>
          </a:p>
          <a:p>
            <a:pPr>
              <a:spcAft>
                <a:spcPts val="600"/>
              </a:spcAft>
            </a:pPr>
            <a:r>
              <a:rPr lang="en-US" dirty="0" smtClean="0"/>
              <a:t>The </a:t>
            </a:r>
            <a:r>
              <a:rPr lang="en-US" dirty="0"/>
              <a:t>clearest path to VAW prevention is built upon balancing the power between women and men. </a:t>
            </a:r>
            <a:endParaRPr lang="en-US" dirty="0" smtClean="0"/>
          </a:p>
          <a:p>
            <a:pPr>
              <a:spcAft>
                <a:spcPts val="600"/>
              </a:spcAft>
            </a:pPr>
            <a:r>
              <a:rPr lang="en-US" dirty="0" smtClean="0"/>
              <a:t>Some</a:t>
            </a:r>
            <a:r>
              <a:rPr lang="en-US" dirty="0"/>
              <a:t> people are afraid that balancing power means men will lose power and women gain power. </a:t>
            </a:r>
            <a:endParaRPr lang="en-US" dirty="0" smtClean="0"/>
          </a:p>
          <a:p>
            <a:pPr>
              <a:spcAft>
                <a:spcPts val="600"/>
              </a:spcAft>
            </a:pPr>
            <a:r>
              <a:rPr lang="en-US" dirty="0" smtClean="0"/>
              <a:t>Power </a:t>
            </a:r>
            <a:r>
              <a:rPr lang="en-US" dirty="0"/>
              <a:t>is not in limited quantity; if one person gains power, it doesn’t have to be at another person’s loss. </a:t>
            </a:r>
            <a:endParaRPr lang="en-US" dirty="0" smtClean="0"/>
          </a:p>
          <a:p>
            <a:pPr>
              <a:spcAft>
                <a:spcPts val="600"/>
              </a:spcAft>
            </a:pPr>
            <a:r>
              <a:rPr lang="en-US" dirty="0" smtClean="0"/>
              <a:t>We </a:t>
            </a:r>
            <a:r>
              <a:rPr lang="en-US" dirty="0"/>
              <a:t>all have power within ourselves, we can join our power with others and we have power to create positive change. </a:t>
            </a:r>
            <a:endParaRPr lang="en-US" dirty="0" smtClean="0"/>
          </a:p>
          <a:p>
            <a:pPr>
              <a:spcAft>
                <a:spcPts val="600"/>
              </a:spcAft>
            </a:pPr>
            <a:r>
              <a:rPr lang="en-US" dirty="0" smtClean="0"/>
              <a:t>Positive </a:t>
            </a:r>
            <a:r>
              <a:rPr lang="en-US" dirty="0"/>
              <a:t>use of power—by women and men—means we all become stronger, safer, and more respected within our relationships.</a:t>
            </a:r>
          </a:p>
        </p:txBody>
      </p:sp>
    </p:spTree>
    <p:extLst>
      <p:ext uri="{BB962C8B-B14F-4D97-AF65-F5344CB8AC3E}">
        <p14:creationId xmlns:p14="http://schemas.microsoft.com/office/powerpoint/2010/main" val="36550470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fontScale="62500" lnSpcReduction="20000"/>
          </a:bodyPr>
          <a:lstStyle/>
          <a:p>
            <a:pPr>
              <a:lnSpc>
                <a:spcPct val="90000"/>
              </a:lnSpc>
              <a:buClr>
                <a:schemeClr val="bg1"/>
              </a:buClr>
              <a:buNone/>
              <a:defRPr/>
            </a:pPr>
            <a:endParaRPr lang="en-US" sz="1400" dirty="0">
              <a:latin typeface="+mj-lt"/>
            </a:endParaRPr>
          </a:p>
          <a:p>
            <a:pPr>
              <a:lnSpc>
                <a:spcPct val="90000"/>
              </a:lnSpc>
              <a:buClr>
                <a:schemeClr val="bg1"/>
              </a:buClr>
              <a:buNone/>
              <a:defRPr/>
            </a:pPr>
            <a:r>
              <a:rPr lang="en-US" sz="3600" b="1" u="sng" dirty="0">
                <a:latin typeface="+mj-lt"/>
              </a:rPr>
              <a:t>Examples:</a:t>
            </a:r>
          </a:p>
          <a:p>
            <a:pPr>
              <a:lnSpc>
                <a:spcPct val="90000"/>
              </a:lnSpc>
              <a:buClr>
                <a:schemeClr val="bg1"/>
              </a:buClr>
              <a:buFont typeface="Wingdings" charset="0"/>
              <a:buChar char=""/>
              <a:defRPr/>
            </a:pPr>
            <a:r>
              <a:rPr lang="en-US" sz="3600" b="1" dirty="0">
                <a:latin typeface="+mj-lt"/>
              </a:rPr>
              <a:t>Physical: </a:t>
            </a:r>
            <a:r>
              <a:rPr lang="en-US" sz="3200" i="1" dirty="0">
                <a:latin typeface="+mj-lt"/>
              </a:rPr>
              <a:t>slapping, kicking, burning, strangulating</a:t>
            </a:r>
            <a:endParaRPr lang="en-US" sz="3600" i="1" dirty="0">
              <a:latin typeface="+mj-lt"/>
            </a:endParaRPr>
          </a:p>
          <a:p>
            <a:pPr>
              <a:lnSpc>
                <a:spcPct val="90000"/>
              </a:lnSpc>
              <a:buClr>
                <a:schemeClr val="bg1"/>
              </a:buClr>
              <a:buFont typeface="Wingdings" charset="0"/>
              <a:buChar char=""/>
              <a:defRPr/>
            </a:pPr>
            <a:r>
              <a:rPr lang="en-US" sz="3600" b="1" dirty="0">
                <a:latin typeface="+mj-lt"/>
              </a:rPr>
              <a:t>Sexual:</a:t>
            </a:r>
            <a:r>
              <a:rPr lang="en-US" sz="3200" i="1" dirty="0">
                <a:latin typeface="+mj-lt"/>
              </a:rPr>
              <a:t>  coerced sex through force, threats, etc.</a:t>
            </a:r>
          </a:p>
          <a:p>
            <a:pPr>
              <a:lnSpc>
                <a:spcPct val="90000"/>
              </a:lnSpc>
              <a:buClr>
                <a:schemeClr val="bg1"/>
              </a:buClr>
              <a:buFont typeface="Wingdings" charset="0"/>
              <a:buChar char=""/>
              <a:defRPr/>
            </a:pPr>
            <a:r>
              <a:rPr lang="en-US" sz="3600" b="1" dirty="0">
                <a:latin typeface="+mj-lt"/>
              </a:rPr>
              <a:t>Psychological:</a:t>
            </a:r>
            <a:r>
              <a:rPr lang="en-US" sz="3600" dirty="0">
                <a:latin typeface="+mj-lt"/>
              </a:rPr>
              <a:t> </a:t>
            </a:r>
            <a:r>
              <a:rPr lang="en-US" sz="3200" i="1" dirty="0">
                <a:latin typeface="+mj-lt"/>
              </a:rPr>
              <a:t>isolation, verbal aggression, humiliation, stalking</a:t>
            </a:r>
          </a:p>
          <a:p>
            <a:pPr>
              <a:lnSpc>
                <a:spcPct val="90000"/>
              </a:lnSpc>
              <a:buClr>
                <a:schemeClr val="bg1"/>
              </a:buClr>
              <a:buFont typeface="Wingdings" charset="0"/>
              <a:buChar char=""/>
              <a:defRPr/>
            </a:pPr>
            <a:r>
              <a:rPr lang="en-US" sz="3600" b="1" dirty="0">
                <a:latin typeface="+mj-lt"/>
              </a:rPr>
              <a:t>Economic: </a:t>
            </a:r>
            <a:r>
              <a:rPr lang="en-US" sz="3200" i="1" dirty="0">
                <a:latin typeface="+mj-lt"/>
              </a:rPr>
              <a:t>with-holding funds, controlling victim’s access to health care, employment, etc.</a:t>
            </a:r>
          </a:p>
          <a:p>
            <a:pPr algn="r">
              <a:lnSpc>
                <a:spcPct val="90000"/>
              </a:lnSpc>
              <a:buClr>
                <a:schemeClr val="bg1"/>
              </a:buClr>
              <a:buNone/>
              <a:defRPr/>
            </a:pPr>
            <a:r>
              <a:rPr lang="en-US" sz="2400" i="1" dirty="0">
                <a:latin typeface="+mj-lt"/>
              </a:rPr>
              <a:t>--Adapted from WHO TEACH-VIP, 2005</a:t>
            </a:r>
          </a:p>
          <a:p>
            <a:endParaRPr lang="en-US" dirty="0"/>
          </a:p>
        </p:txBody>
      </p:sp>
    </p:spTree>
    <p:extLst>
      <p:ext uri="{BB962C8B-B14F-4D97-AF65-F5344CB8AC3E}">
        <p14:creationId xmlns:p14="http://schemas.microsoft.com/office/powerpoint/2010/main" val="26837030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Sexual Violence</a:t>
            </a:r>
            <a:endParaRPr lang="en-US" sz="3600" dirty="0"/>
          </a:p>
        </p:txBody>
      </p:sp>
      <p:sp>
        <p:nvSpPr>
          <p:cNvPr id="3" name="Content Placeholder 2"/>
          <p:cNvSpPr>
            <a:spLocks noGrp="1"/>
          </p:cNvSpPr>
          <p:nvPr>
            <p:ph idx="1"/>
          </p:nvPr>
        </p:nvSpPr>
        <p:spPr>
          <a:xfrm>
            <a:off x="3429000" y="2020888"/>
            <a:ext cx="4946602" cy="4310314"/>
          </a:xfrm>
        </p:spPr>
        <p:txBody>
          <a:bodyPr>
            <a:normAutofit fontScale="25000" lnSpcReduction="20000"/>
          </a:bodyPr>
          <a:lstStyle/>
          <a:p>
            <a:pPr>
              <a:lnSpc>
                <a:spcPct val="90000"/>
              </a:lnSpc>
              <a:buNone/>
              <a:defRPr/>
            </a:pPr>
            <a:r>
              <a:rPr lang="en-GB" sz="2800" i="1" dirty="0">
                <a:latin typeface="Arial" charset="0"/>
                <a:cs typeface="Times New Roman" charset="0"/>
              </a:rPr>
              <a:t>“</a:t>
            </a:r>
            <a:r>
              <a:rPr lang="en-GB" sz="9600" i="1" dirty="0">
                <a:latin typeface="Arial" charset="0"/>
                <a:cs typeface="Times New Roman" charset="0"/>
              </a:rPr>
              <a:t>The act of forcing (or attempting to force) another individual through violence, threats, verbal insistence, deception, cultural expectations or economic circumstances to engage in sexual behaviour against her/his will.</a:t>
            </a:r>
            <a:r>
              <a:rPr lang="en-US" sz="9600" i="1" dirty="0">
                <a:latin typeface="Arial" charset="0"/>
                <a:cs typeface="Times New Roman" charset="0"/>
              </a:rPr>
              <a:t>. </a:t>
            </a:r>
            <a:r>
              <a:rPr lang="en-US" sz="9600" i="1" dirty="0" smtClean="0">
                <a:latin typeface="Arial" charset="0"/>
                <a:cs typeface="Times New Roman" charset="0"/>
              </a:rPr>
              <a:t>.</a:t>
            </a:r>
          </a:p>
          <a:p>
            <a:pPr>
              <a:lnSpc>
                <a:spcPct val="90000"/>
              </a:lnSpc>
              <a:buNone/>
              <a:defRPr/>
            </a:pPr>
            <a:r>
              <a:rPr lang="en-US" sz="9600" i="1" dirty="0" smtClean="0">
                <a:latin typeface="Arial" charset="0"/>
                <a:cs typeface="Times New Roman" charset="0"/>
              </a:rPr>
              <a:t> </a:t>
            </a:r>
            <a:r>
              <a:rPr lang="en-GB" sz="9600" i="1" dirty="0">
                <a:latin typeface="Arial" charset="0"/>
                <a:cs typeface="Times New Roman" charset="0"/>
              </a:rPr>
              <a:t>it includes a wide range of behaviours from violent forcible rape to more contested areas that require young women to marry and sexually service men not of their choosing.” </a:t>
            </a:r>
            <a:r>
              <a:rPr lang="en-GB" sz="2400" i="1" dirty="0">
                <a:latin typeface="Arial" charset="0"/>
                <a:cs typeface="Times New Roman" charset="0"/>
              </a:rPr>
              <a:t> </a:t>
            </a:r>
          </a:p>
          <a:p>
            <a:pPr algn="r">
              <a:lnSpc>
                <a:spcPct val="90000"/>
              </a:lnSpc>
              <a:buNone/>
              <a:defRPr/>
            </a:pPr>
            <a:r>
              <a:rPr lang="en-GB" sz="2400" i="1" dirty="0">
                <a:latin typeface="Arial" charset="0"/>
                <a:cs typeface="Times New Roman" charset="0"/>
              </a:rPr>
              <a:t>	</a:t>
            </a:r>
            <a:r>
              <a:rPr lang="en-GB" sz="4400" i="1" dirty="0">
                <a:latin typeface="Arial" charset="0"/>
                <a:cs typeface="Arial" charset="0"/>
              </a:rPr>
              <a:t>--</a:t>
            </a:r>
            <a:r>
              <a:rPr lang="en-GB" sz="4400" i="1" dirty="0" err="1">
                <a:latin typeface="Arial" charset="0"/>
                <a:cs typeface="Arial" charset="0"/>
              </a:rPr>
              <a:t>Heise</a:t>
            </a:r>
            <a:r>
              <a:rPr lang="en-GB" sz="4400" i="1" dirty="0">
                <a:latin typeface="Arial" charset="0"/>
                <a:cs typeface="Arial" charset="0"/>
              </a:rPr>
              <a:t>, Moore and </a:t>
            </a:r>
            <a:r>
              <a:rPr lang="en-GB" sz="4400" i="1" dirty="0" err="1">
                <a:latin typeface="Arial" charset="0"/>
                <a:cs typeface="Arial" charset="0"/>
              </a:rPr>
              <a:t>Toubia</a:t>
            </a:r>
            <a:r>
              <a:rPr lang="en-GB" sz="4400" i="1" dirty="0">
                <a:latin typeface="Arial" charset="0"/>
                <a:cs typeface="Arial" charset="0"/>
              </a:rPr>
              <a:t>, 1995</a:t>
            </a:r>
            <a:endParaRPr lang="en-US" sz="4400" i="1" dirty="0">
              <a:latin typeface="Arial" charset="0"/>
            </a:endParaRPr>
          </a:p>
          <a:p>
            <a:endParaRPr lang="en-US" dirty="0"/>
          </a:p>
        </p:txBody>
      </p:sp>
    </p:spTree>
    <p:extLst>
      <p:ext uri="{BB962C8B-B14F-4D97-AF65-F5344CB8AC3E}">
        <p14:creationId xmlns:p14="http://schemas.microsoft.com/office/powerpoint/2010/main" val="312995597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a:t>
            </a:r>
            <a:r>
              <a:rPr lang="en-US" dirty="0" err="1" smtClean="0"/>
              <a:t>summarised</a:t>
            </a:r>
            <a:r>
              <a:rPr lang="en-US" dirty="0" smtClean="0"/>
              <a:t> by UNFPA</a:t>
            </a:r>
            <a:endParaRPr lang="en-US" dirty="0"/>
          </a:p>
        </p:txBody>
      </p:sp>
      <p:sp>
        <p:nvSpPr>
          <p:cNvPr id="3" name="Content Placeholder 2"/>
          <p:cNvSpPr>
            <a:spLocks noGrp="1"/>
          </p:cNvSpPr>
          <p:nvPr>
            <p:ph sz="half" idx="1"/>
          </p:nvPr>
        </p:nvSpPr>
        <p:spPr/>
        <p:txBody>
          <a:bodyPr>
            <a:normAutofit fontScale="92500"/>
          </a:bodyPr>
          <a:lstStyle/>
          <a:p>
            <a:pPr>
              <a:spcAft>
                <a:spcPts val="1200"/>
              </a:spcAft>
            </a:pPr>
            <a:r>
              <a:rPr lang="en-US" sz="1900" dirty="0"/>
              <a:t>“</a:t>
            </a:r>
            <a:r>
              <a:rPr lang="en-US" sz="1900" i="1" dirty="0"/>
              <a:t>The primary targets of GBV are women and adolescent girls, but not only are they at high risk of GBV, they also suffer exacerbated consequences as compared with what men endure. </a:t>
            </a:r>
          </a:p>
          <a:p>
            <a:pPr>
              <a:spcAft>
                <a:spcPts val="1200"/>
              </a:spcAft>
            </a:pPr>
            <a:r>
              <a:rPr lang="en-US" sz="1900" i="1" dirty="0"/>
              <a:t>As a result of gender discrimination and their lower socio-economic status, women have fewer options and less resources at their disposal to avoid or escape abusive situations and to seek justice. </a:t>
            </a:r>
          </a:p>
          <a:p>
            <a:endParaRPr lang="en-US" dirty="0"/>
          </a:p>
        </p:txBody>
      </p:sp>
      <p:sp>
        <p:nvSpPr>
          <p:cNvPr id="4" name="Content Placeholder 3"/>
          <p:cNvSpPr>
            <a:spLocks noGrp="1"/>
          </p:cNvSpPr>
          <p:nvPr>
            <p:ph sz="half" idx="2"/>
          </p:nvPr>
        </p:nvSpPr>
        <p:spPr/>
        <p:txBody>
          <a:bodyPr>
            <a:normAutofit fontScale="92500"/>
          </a:bodyPr>
          <a:lstStyle/>
          <a:p>
            <a:pPr>
              <a:spcAft>
                <a:spcPts val="1200"/>
              </a:spcAft>
            </a:pPr>
            <a:r>
              <a:rPr lang="en-US" sz="2400" i="1" dirty="0"/>
              <a:t>They also suffer (…) consequences [on their SRH], including forced and unwanted pregnancies, unsafe abortions and resulting deaths, traumatic fistula, and higher risks of sexually transmitted infections (STIs) and HIV</a:t>
            </a:r>
            <a:r>
              <a:rPr lang="en-US" sz="2400" dirty="0"/>
              <a:t>.”</a:t>
            </a:r>
          </a:p>
          <a:p>
            <a:pPr lvl="3"/>
            <a:r>
              <a:rPr lang="en-US" sz="1500" i="1" dirty="0"/>
              <a:t> (UNFPA Strategy and Framework for Action to Addressing GBV, 2008-2011, p. 7</a:t>
            </a:r>
            <a:endParaRPr lang="en-US" sz="1500" i="1" dirty="0">
              <a:solidFill>
                <a:srgbClr val="2E2224"/>
              </a:solidFill>
            </a:endParaRPr>
          </a:p>
          <a:p>
            <a:endParaRPr lang="en-US" dirty="0"/>
          </a:p>
        </p:txBody>
      </p:sp>
    </p:spTree>
    <p:extLst>
      <p:ext uri="{BB962C8B-B14F-4D97-AF65-F5344CB8AC3E}">
        <p14:creationId xmlns:p14="http://schemas.microsoft.com/office/powerpoint/2010/main" val="5873238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GBV Under International Human Rights Law - DEVAW</a:t>
            </a:r>
          </a:p>
        </p:txBody>
      </p:sp>
      <p:sp>
        <p:nvSpPr>
          <p:cNvPr id="3" name="Content Placeholder 2"/>
          <p:cNvSpPr>
            <a:spLocks noGrp="1"/>
          </p:cNvSpPr>
          <p:nvPr>
            <p:ph idx="1"/>
          </p:nvPr>
        </p:nvSpPr>
        <p:spPr/>
        <p:txBody>
          <a:bodyPr>
            <a:noAutofit/>
          </a:bodyPr>
          <a:lstStyle/>
          <a:p>
            <a:pPr>
              <a:spcBef>
                <a:spcPts val="1200"/>
              </a:spcBef>
              <a:spcAft>
                <a:spcPts val="600"/>
              </a:spcAft>
            </a:pPr>
            <a:r>
              <a:rPr lang="en-US" sz="2000" dirty="0" smtClean="0"/>
              <a:t>VAW is </a:t>
            </a:r>
            <a:r>
              <a:rPr lang="en-US" sz="2000" dirty="0"/>
              <a:t>a manifestation of unequal power relationships between men and women and a violation of women’s human rights (preamble). </a:t>
            </a:r>
            <a:endParaRPr lang="en-US" sz="2000" dirty="0" smtClean="0"/>
          </a:p>
          <a:p>
            <a:pPr lvl="1">
              <a:spcBef>
                <a:spcPts val="1200"/>
              </a:spcBef>
              <a:spcAft>
                <a:spcPts val="600"/>
              </a:spcAft>
            </a:pPr>
            <a:r>
              <a:rPr lang="en-US" sz="2000" dirty="0" smtClean="0"/>
              <a:t>Right </a:t>
            </a:r>
            <a:r>
              <a:rPr lang="en-US" sz="2000" dirty="0"/>
              <a:t>to life, </a:t>
            </a:r>
          </a:p>
          <a:p>
            <a:pPr lvl="1">
              <a:lnSpc>
                <a:spcPct val="80000"/>
              </a:lnSpc>
              <a:spcBef>
                <a:spcPts val="1200"/>
              </a:spcBef>
            </a:pPr>
            <a:r>
              <a:rPr lang="en-US" sz="2000" dirty="0"/>
              <a:t>R</a:t>
            </a:r>
            <a:r>
              <a:rPr lang="en-US" sz="2000" dirty="0" smtClean="0"/>
              <a:t>ight </a:t>
            </a:r>
            <a:r>
              <a:rPr lang="en-US" sz="2000" dirty="0"/>
              <a:t>to equality, </a:t>
            </a:r>
          </a:p>
          <a:p>
            <a:pPr lvl="1">
              <a:lnSpc>
                <a:spcPct val="80000"/>
              </a:lnSpc>
              <a:spcBef>
                <a:spcPts val="1200"/>
              </a:spcBef>
            </a:pPr>
            <a:r>
              <a:rPr lang="en-US" sz="2000" dirty="0" smtClean="0"/>
              <a:t>Right </a:t>
            </a:r>
            <a:r>
              <a:rPr lang="en-US" sz="2000" dirty="0"/>
              <a:t>to the highest standard attainable of physical and mental health, </a:t>
            </a:r>
            <a:r>
              <a:rPr lang="en-US" sz="2000" dirty="0" smtClean="0"/>
              <a:t>or </a:t>
            </a:r>
          </a:p>
          <a:p>
            <a:pPr lvl="1">
              <a:lnSpc>
                <a:spcPct val="80000"/>
              </a:lnSpc>
              <a:spcBef>
                <a:spcPts val="1200"/>
              </a:spcBef>
            </a:pPr>
            <a:r>
              <a:rPr lang="en-US" sz="2000" dirty="0"/>
              <a:t>R</a:t>
            </a:r>
            <a:r>
              <a:rPr lang="en-US" sz="2000" dirty="0" smtClean="0"/>
              <a:t>ight </a:t>
            </a:r>
            <a:r>
              <a:rPr lang="en-US" sz="2000" dirty="0"/>
              <a:t>not to be subjected to torture, or other inhuman or degrading treatment or punishment.</a:t>
            </a:r>
          </a:p>
        </p:txBody>
      </p:sp>
    </p:spTree>
    <p:extLst>
      <p:ext uri="{BB962C8B-B14F-4D97-AF65-F5344CB8AC3E}">
        <p14:creationId xmlns:p14="http://schemas.microsoft.com/office/powerpoint/2010/main" val="64376119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SGBV/Attitudes</a:t>
            </a:r>
            <a:endParaRPr lang="en-US" dirty="0"/>
          </a:p>
        </p:txBody>
      </p:sp>
      <p:sp>
        <p:nvSpPr>
          <p:cNvPr id="3" name="Content Placeholder 2"/>
          <p:cNvSpPr>
            <a:spLocks noGrp="1"/>
          </p:cNvSpPr>
          <p:nvPr>
            <p:ph idx="1"/>
          </p:nvPr>
        </p:nvSpPr>
        <p:spPr/>
        <p:txBody>
          <a:bodyPr>
            <a:normAutofit fontScale="25000" lnSpcReduction="20000"/>
          </a:bodyPr>
          <a:lstStyle/>
          <a:p>
            <a:pPr>
              <a:lnSpc>
                <a:spcPct val="110000"/>
              </a:lnSpc>
              <a:spcBef>
                <a:spcPts val="1200"/>
              </a:spcBef>
              <a:spcAft>
                <a:spcPts val="600"/>
              </a:spcAft>
              <a:defRPr/>
            </a:pPr>
            <a:r>
              <a:rPr lang="en-GB" sz="6400" dirty="0">
                <a:latin typeface="Arial" charset="0"/>
              </a:rPr>
              <a:t>Gender norms and inequity condone and </a:t>
            </a:r>
            <a:r>
              <a:rPr lang="en-GB" sz="6400" dirty="0" smtClean="0">
                <a:latin typeface="Arial" charset="0"/>
              </a:rPr>
              <a:t>perpetuate VAW.</a:t>
            </a:r>
            <a:endParaRPr lang="en-GB" sz="6400" dirty="0">
              <a:latin typeface="Arial" charset="0"/>
            </a:endParaRPr>
          </a:p>
          <a:p>
            <a:pPr>
              <a:lnSpc>
                <a:spcPct val="110000"/>
              </a:lnSpc>
              <a:spcBef>
                <a:spcPts val="1200"/>
              </a:spcBef>
              <a:spcAft>
                <a:spcPts val="600"/>
              </a:spcAft>
              <a:defRPr/>
            </a:pPr>
            <a:r>
              <a:rPr lang="en-GB" sz="6400" dirty="0">
                <a:latin typeface="Arial" charset="0"/>
              </a:rPr>
              <a:t>Gender influences the patterns of violence among men vs. </a:t>
            </a:r>
            <a:r>
              <a:rPr lang="en-GB" sz="6400" dirty="0" smtClean="0">
                <a:latin typeface="Arial" charset="0"/>
              </a:rPr>
              <a:t>VAW.</a:t>
            </a:r>
            <a:endParaRPr lang="en-GB" sz="6400" dirty="0">
              <a:latin typeface="Arial" charset="0"/>
            </a:endParaRPr>
          </a:p>
          <a:p>
            <a:pPr>
              <a:lnSpc>
                <a:spcPct val="110000"/>
              </a:lnSpc>
              <a:spcBef>
                <a:spcPts val="1200"/>
              </a:spcBef>
              <a:spcAft>
                <a:spcPts val="600"/>
              </a:spcAft>
              <a:defRPr/>
            </a:pPr>
            <a:r>
              <a:rPr lang="en-GB" sz="6400" dirty="0" smtClean="0">
                <a:latin typeface="Arial" charset="0"/>
              </a:rPr>
              <a:t>VAW is </a:t>
            </a:r>
            <a:r>
              <a:rPr lang="en-GB" sz="6400" dirty="0">
                <a:latin typeface="Arial" charset="0"/>
              </a:rPr>
              <a:t>used to support unequal gender roles</a:t>
            </a:r>
            <a:r>
              <a:rPr lang="en-GB" sz="6400" dirty="0" smtClean="0">
                <a:latin typeface="Arial" charset="0"/>
              </a:rPr>
              <a:t>.</a:t>
            </a:r>
          </a:p>
          <a:p>
            <a:pPr>
              <a:lnSpc>
                <a:spcPct val="110000"/>
              </a:lnSpc>
              <a:spcBef>
                <a:spcPts val="1200"/>
              </a:spcBef>
              <a:spcAft>
                <a:spcPts val="600"/>
              </a:spcAft>
              <a:defRPr/>
            </a:pPr>
            <a:r>
              <a:rPr lang="en-US" sz="6400" dirty="0">
                <a:latin typeface="Arial" charset="0"/>
              </a:rPr>
              <a:t>Notion that men have the right to control wives’ behavior and to ‘discipline’ </a:t>
            </a:r>
            <a:r>
              <a:rPr lang="en-US" sz="6400" dirty="0" smtClean="0">
                <a:latin typeface="Arial" charset="0"/>
              </a:rPr>
              <a:t>them</a:t>
            </a:r>
            <a:endParaRPr lang="en-US" sz="6400" i="1" dirty="0">
              <a:latin typeface="Arial" charset="0"/>
            </a:endParaRPr>
          </a:p>
          <a:p>
            <a:pPr>
              <a:lnSpc>
                <a:spcPct val="110000"/>
              </a:lnSpc>
              <a:spcBef>
                <a:spcPts val="1200"/>
              </a:spcBef>
              <a:spcAft>
                <a:spcPts val="600"/>
              </a:spcAft>
              <a:defRPr/>
            </a:pPr>
            <a:r>
              <a:rPr lang="en-US" sz="6400" dirty="0">
                <a:latin typeface="Arial" charset="0"/>
              </a:rPr>
              <a:t>Notion that there are ‘just’ causes for </a:t>
            </a:r>
            <a:r>
              <a:rPr lang="en-US" sz="6400" dirty="0" smtClean="0">
                <a:latin typeface="Arial" charset="0"/>
              </a:rPr>
              <a:t>violence.</a:t>
            </a:r>
            <a:endParaRPr lang="en-US" sz="6400" dirty="0">
              <a:latin typeface="Arial" charset="0"/>
            </a:endParaRPr>
          </a:p>
          <a:p>
            <a:pPr>
              <a:lnSpc>
                <a:spcPct val="110000"/>
              </a:lnSpc>
              <a:spcBef>
                <a:spcPts val="1200"/>
              </a:spcBef>
              <a:spcAft>
                <a:spcPts val="600"/>
              </a:spcAft>
              <a:defRPr/>
            </a:pPr>
            <a:r>
              <a:rPr lang="en-US" sz="6400" dirty="0">
                <a:latin typeface="Arial" charset="0"/>
              </a:rPr>
              <a:t>Blaming the victim for the violence </a:t>
            </a:r>
            <a:r>
              <a:rPr lang="en-US" sz="6400" dirty="0" smtClean="0">
                <a:latin typeface="Arial" charset="0"/>
              </a:rPr>
              <a:t>received.</a:t>
            </a:r>
            <a:endParaRPr lang="en-US" sz="2400" i="1" dirty="0">
              <a:latin typeface="Arial" charset="0"/>
            </a:endParaRPr>
          </a:p>
          <a:p>
            <a:pPr>
              <a:lnSpc>
                <a:spcPct val="90000"/>
              </a:lnSpc>
              <a:spcBef>
                <a:spcPts val="1200"/>
              </a:spcBef>
              <a:spcAft>
                <a:spcPts val="600"/>
              </a:spcAft>
              <a:buNone/>
              <a:defRPr/>
            </a:pPr>
            <a:r>
              <a:rPr lang="en-US" sz="4900" i="1" dirty="0" smtClean="0">
                <a:latin typeface="Arial" charset="0"/>
              </a:rPr>
              <a:t>Source</a:t>
            </a:r>
            <a:r>
              <a:rPr lang="en-US" sz="4900" i="1" dirty="0">
                <a:latin typeface="Arial" charset="0"/>
              </a:rPr>
              <a:t>: WHO TEACH-VIP, 2005</a:t>
            </a:r>
          </a:p>
          <a:p>
            <a:pPr>
              <a:defRPr/>
            </a:pPr>
            <a:endParaRPr lang="en-GB" sz="2400" dirty="0">
              <a:latin typeface="Arial" charset="0"/>
            </a:endParaRPr>
          </a:p>
          <a:p>
            <a:endParaRPr lang="en-US" dirty="0"/>
          </a:p>
        </p:txBody>
      </p:sp>
    </p:spTree>
    <p:extLst>
      <p:ext uri="{BB962C8B-B14F-4D97-AF65-F5344CB8AC3E}">
        <p14:creationId xmlns:p14="http://schemas.microsoft.com/office/powerpoint/2010/main" val="11320323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250" y="250170"/>
            <a:ext cx="7876988" cy="865970"/>
          </a:xfrm>
        </p:spPr>
        <p:txBody>
          <a:bodyPr/>
          <a:lstStyle/>
          <a:p>
            <a:pPr algn="ctr"/>
            <a:r>
              <a:rPr lang="en-US" dirty="0" smtClean="0"/>
              <a:t>GROUP WORK</a:t>
            </a:r>
            <a:endParaRPr lang="en-US" dirty="0"/>
          </a:p>
        </p:txBody>
      </p:sp>
      <p:sp>
        <p:nvSpPr>
          <p:cNvPr id="3" name="Content Placeholder 2"/>
          <p:cNvSpPr>
            <a:spLocks noGrp="1"/>
          </p:cNvSpPr>
          <p:nvPr>
            <p:ph idx="1"/>
          </p:nvPr>
        </p:nvSpPr>
        <p:spPr>
          <a:xfrm>
            <a:off x="274320" y="1298448"/>
            <a:ext cx="8595360" cy="5706286"/>
          </a:xfrm>
        </p:spPr>
        <p:txBody>
          <a:bodyPr>
            <a:noAutofit/>
          </a:bodyPr>
          <a:lstStyle/>
          <a:p>
            <a:pPr algn="r"/>
            <a:r>
              <a:rPr lang="en-US" sz="2000" b="1" dirty="0" smtClean="0"/>
              <a:t>Group 1</a:t>
            </a:r>
          </a:p>
          <a:p>
            <a:pPr algn="r">
              <a:lnSpc>
                <a:spcPct val="80000"/>
              </a:lnSpc>
              <a:spcBef>
                <a:spcPts val="1200"/>
              </a:spcBef>
            </a:pPr>
            <a:r>
              <a:rPr lang="en-US" sz="2000" dirty="0" smtClean="0"/>
              <a:t>1. What </a:t>
            </a:r>
            <a:r>
              <a:rPr lang="en-US" sz="2000" dirty="0"/>
              <a:t>does GBV mean to you?</a:t>
            </a:r>
          </a:p>
          <a:p>
            <a:pPr algn="r">
              <a:lnSpc>
                <a:spcPct val="80000"/>
              </a:lnSpc>
              <a:spcBef>
                <a:spcPts val="1200"/>
              </a:spcBef>
            </a:pPr>
            <a:r>
              <a:rPr lang="en-US" sz="2000" dirty="0"/>
              <a:t>2. Who is affected by GBV in your community</a:t>
            </a:r>
            <a:r>
              <a:rPr lang="en-US" sz="2000" dirty="0" smtClean="0"/>
              <a:t>?</a:t>
            </a:r>
          </a:p>
          <a:p>
            <a:pPr algn="r">
              <a:lnSpc>
                <a:spcPct val="80000"/>
              </a:lnSpc>
              <a:spcBef>
                <a:spcPts val="1200"/>
              </a:spcBef>
            </a:pPr>
            <a:r>
              <a:rPr lang="en-US" sz="2000" dirty="0" smtClean="0"/>
              <a:t>3. What </a:t>
            </a:r>
            <a:r>
              <a:rPr lang="en-US" sz="2000" dirty="0"/>
              <a:t>role do traditional leaders play in GBV?</a:t>
            </a:r>
          </a:p>
          <a:p>
            <a:pPr marL="0" indent="0" algn="r">
              <a:lnSpc>
                <a:spcPct val="80000"/>
              </a:lnSpc>
              <a:spcBef>
                <a:spcPts val="1200"/>
              </a:spcBef>
              <a:buNone/>
            </a:pPr>
            <a:endParaRPr lang="en-US" sz="2000" b="1" dirty="0" smtClean="0"/>
          </a:p>
          <a:p>
            <a:pPr algn="r">
              <a:lnSpc>
                <a:spcPct val="80000"/>
              </a:lnSpc>
              <a:spcBef>
                <a:spcPts val="1200"/>
              </a:spcBef>
            </a:pPr>
            <a:r>
              <a:rPr lang="en-US" sz="2000" b="1" dirty="0" smtClean="0"/>
              <a:t>Group 2</a:t>
            </a:r>
            <a:endParaRPr lang="en-US" sz="2000" b="1" dirty="0"/>
          </a:p>
          <a:p>
            <a:pPr algn="r">
              <a:lnSpc>
                <a:spcPct val="80000"/>
              </a:lnSpc>
              <a:spcBef>
                <a:spcPts val="1200"/>
              </a:spcBef>
            </a:pPr>
            <a:r>
              <a:rPr lang="en-US" sz="2000" dirty="0"/>
              <a:t>4</a:t>
            </a:r>
            <a:r>
              <a:rPr lang="en-US" sz="2000" dirty="0" smtClean="0"/>
              <a:t>. </a:t>
            </a:r>
            <a:r>
              <a:rPr lang="en-US" sz="2000" dirty="0"/>
              <a:t>Why does it happen? </a:t>
            </a:r>
            <a:endParaRPr lang="en-US" sz="2000" dirty="0" smtClean="0"/>
          </a:p>
          <a:p>
            <a:pPr algn="r">
              <a:lnSpc>
                <a:spcPct val="80000"/>
              </a:lnSpc>
              <a:spcBef>
                <a:spcPts val="1200"/>
              </a:spcBef>
            </a:pPr>
            <a:r>
              <a:rPr lang="en-US" sz="2000" dirty="0" smtClean="0"/>
              <a:t>5. How </a:t>
            </a:r>
            <a:r>
              <a:rPr lang="en-US" sz="2000" dirty="0"/>
              <a:t>are victims of GBV dealt with in your community?</a:t>
            </a:r>
          </a:p>
          <a:p>
            <a:pPr algn="r">
              <a:lnSpc>
                <a:spcPct val="80000"/>
              </a:lnSpc>
              <a:spcBef>
                <a:spcPts val="1200"/>
              </a:spcBef>
            </a:pPr>
            <a:r>
              <a:rPr lang="en-US" sz="2000" dirty="0"/>
              <a:t>6. </a:t>
            </a:r>
            <a:r>
              <a:rPr lang="en-US" sz="2000" dirty="0" smtClean="0"/>
              <a:t>What </a:t>
            </a:r>
            <a:r>
              <a:rPr lang="en-US" sz="2000" dirty="0"/>
              <a:t>role do traditional leaders play in GBV?</a:t>
            </a:r>
          </a:p>
          <a:p>
            <a:pPr algn="r">
              <a:lnSpc>
                <a:spcPct val="80000"/>
              </a:lnSpc>
              <a:spcBef>
                <a:spcPts val="1200"/>
              </a:spcBef>
            </a:pPr>
            <a:endParaRPr lang="en-US" sz="2000" dirty="0" smtClean="0"/>
          </a:p>
          <a:p>
            <a:pPr algn="r">
              <a:lnSpc>
                <a:spcPct val="80000"/>
              </a:lnSpc>
              <a:spcBef>
                <a:spcPts val="1200"/>
              </a:spcBef>
            </a:pPr>
            <a:r>
              <a:rPr lang="en-US" sz="2000" b="1" dirty="0" smtClean="0"/>
              <a:t>Group 3</a:t>
            </a:r>
          </a:p>
          <a:p>
            <a:pPr algn="r">
              <a:lnSpc>
                <a:spcPct val="80000"/>
              </a:lnSpc>
              <a:spcBef>
                <a:spcPts val="1200"/>
              </a:spcBef>
            </a:pPr>
            <a:r>
              <a:rPr lang="en-US" sz="2000" dirty="0" smtClean="0"/>
              <a:t>7. </a:t>
            </a:r>
            <a:r>
              <a:rPr lang="en-US" sz="2000" dirty="0"/>
              <a:t>How are perpetrators dealt with?</a:t>
            </a:r>
          </a:p>
          <a:p>
            <a:pPr algn="r">
              <a:lnSpc>
                <a:spcPct val="80000"/>
              </a:lnSpc>
              <a:spcBef>
                <a:spcPts val="1200"/>
              </a:spcBef>
            </a:pPr>
            <a:r>
              <a:rPr lang="en-US" sz="2000" dirty="0" smtClean="0"/>
              <a:t>8</a:t>
            </a:r>
            <a:r>
              <a:rPr lang="en-US" sz="2000" dirty="0"/>
              <a:t>. </a:t>
            </a:r>
            <a:r>
              <a:rPr lang="en-US" sz="2000" dirty="0" smtClean="0"/>
              <a:t>What </a:t>
            </a:r>
            <a:r>
              <a:rPr lang="en-US" sz="2000" dirty="0"/>
              <a:t>role do traditional leaders play in GBV?</a:t>
            </a:r>
          </a:p>
          <a:p>
            <a:pPr algn="r">
              <a:lnSpc>
                <a:spcPct val="80000"/>
              </a:lnSpc>
              <a:spcBef>
                <a:spcPts val="1200"/>
              </a:spcBef>
            </a:pPr>
            <a:r>
              <a:rPr lang="en-US" sz="2000" dirty="0" smtClean="0"/>
              <a:t>9. What </a:t>
            </a:r>
            <a:r>
              <a:rPr lang="en-US" sz="2000" dirty="0"/>
              <a:t>solutions would you propose for GBV in </a:t>
            </a:r>
            <a:r>
              <a:rPr lang="en-US" sz="2000" dirty="0" smtClean="0"/>
              <a:t>your community</a:t>
            </a:r>
            <a:r>
              <a:rPr lang="en-US" sz="2400" dirty="0"/>
              <a:t>?</a:t>
            </a:r>
          </a:p>
          <a:p>
            <a:endParaRPr lang="en-US" sz="2400" dirty="0"/>
          </a:p>
        </p:txBody>
      </p:sp>
    </p:spTree>
    <p:extLst>
      <p:ext uri="{BB962C8B-B14F-4D97-AF65-F5344CB8AC3E}">
        <p14:creationId xmlns:p14="http://schemas.microsoft.com/office/powerpoint/2010/main" val="250638465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Forms of Violence</a:t>
            </a:r>
            <a:endParaRPr lang="en-US" dirty="0"/>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9934976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80000"/>
              </a:lnSpc>
            </a:pPr>
            <a:r>
              <a:rPr lang="en-US" sz="2400" dirty="0"/>
              <a:t>SGBV takes many different forms across all stages of the life cycle of girls &amp;</a:t>
            </a:r>
            <a:r>
              <a:rPr lang="en-US" sz="2400" dirty="0" smtClean="0"/>
              <a:t> </a:t>
            </a:r>
            <a:r>
              <a:rPr lang="en-US" sz="2400" dirty="0"/>
              <a:t>women</a:t>
            </a:r>
          </a:p>
        </p:txBody>
      </p:sp>
      <p:sp>
        <p:nvSpPr>
          <p:cNvPr id="3" name="Text Placeholder 2"/>
          <p:cNvSpPr>
            <a:spLocks noGrp="1"/>
          </p:cNvSpPr>
          <p:nvPr>
            <p:ph type="body" idx="1"/>
          </p:nvPr>
        </p:nvSpPr>
        <p:spPr/>
        <p:txBody>
          <a:bodyPr>
            <a:normAutofit fontScale="70000" lnSpcReduction="20000"/>
          </a:bodyPr>
          <a:lstStyle/>
          <a:p>
            <a:r>
              <a:rPr lang="en-US" dirty="0" smtClean="0"/>
              <a:t>Stage of life cycle</a:t>
            </a:r>
            <a:endParaRPr lang="en-US" dirty="0"/>
          </a:p>
        </p:txBody>
      </p:sp>
      <p:sp>
        <p:nvSpPr>
          <p:cNvPr id="4" name="Content Placeholder 3"/>
          <p:cNvSpPr>
            <a:spLocks noGrp="1"/>
          </p:cNvSpPr>
          <p:nvPr>
            <p:ph sz="half" idx="2"/>
          </p:nvPr>
        </p:nvSpPr>
        <p:spPr/>
        <p:txBody>
          <a:bodyPr>
            <a:normAutofit/>
          </a:bodyPr>
          <a:lstStyle/>
          <a:p>
            <a:pPr marL="285750" lvl="2" indent="-285750">
              <a:spcBef>
                <a:spcPts val="1800"/>
              </a:spcBef>
            </a:pPr>
            <a:r>
              <a:rPr lang="en-US" dirty="0"/>
              <a:t>Pre-</a:t>
            </a:r>
            <a:r>
              <a:rPr lang="en-US" dirty="0" smtClean="0"/>
              <a:t>birth</a:t>
            </a:r>
          </a:p>
          <a:p>
            <a:pPr marL="228600" lvl="2">
              <a:spcBef>
                <a:spcPts val="1800"/>
              </a:spcBef>
            </a:pPr>
            <a:r>
              <a:rPr lang="en-US" dirty="0" smtClean="0"/>
              <a:t>Infancy</a:t>
            </a:r>
          </a:p>
          <a:p>
            <a:pPr marL="228600" lvl="2">
              <a:spcBef>
                <a:spcPts val="1800"/>
              </a:spcBef>
            </a:pPr>
            <a:r>
              <a:rPr lang="en-US" dirty="0" smtClean="0"/>
              <a:t>Childhood</a:t>
            </a:r>
            <a:endParaRPr lang="en-US" dirty="0"/>
          </a:p>
          <a:p>
            <a:pPr marL="228600" lvl="2">
              <a:spcBef>
                <a:spcPts val="1800"/>
              </a:spcBef>
            </a:pPr>
            <a:r>
              <a:rPr lang="en-US" dirty="0" smtClean="0"/>
              <a:t>Adolescence</a:t>
            </a:r>
          </a:p>
          <a:p>
            <a:pPr marL="228600" lvl="2">
              <a:spcBef>
                <a:spcPts val="1800"/>
              </a:spcBef>
            </a:pPr>
            <a:endParaRPr lang="en-US" dirty="0" smtClean="0"/>
          </a:p>
          <a:p>
            <a:pPr marL="228600" lvl="2">
              <a:spcBef>
                <a:spcPts val="1800"/>
              </a:spcBef>
            </a:pPr>
            <a:r>
              <a:rPr lang="en-US" dirty="0" smtClean="0"/>
              <a:t>Reproductive </a:t>
            </a:r>
            <a:r>
              <a:rPr lang="en-US" dirty="0"/>
              <a:t>Age </a:t>
            </a:r>
            <a:endParaRPr lang="en-US" dirty="0" smtClean="0"/>
          </a:p>
          <a:p>
            <a:pPr marL="228600" lvl="2">
              <a:spcBef>
                <a:spcPts val="1800"/>
              </a:spcBef>
            </a:pPr>
            <a:r>
              <a:rPr lang="en-US" dirty="0" smtClean="0"/>
              <a:t>Elderly</a:t>
            </a:r>
          </a:p>
          <a:p>
            <a:pPr marL="228600" lvl="2">
              <a:spcBef>
                <a:spcPts val="1800"/>
              </a:spcBef>
            </a:pPr>
            <a:endParaRPr lang="en-US" dirty="0"/>
          </a:p>
        </p:txBody>
      </p:sp>
      <p:sp>
        <p:nvSpPr>
          <p:cNvPr id="5" name="Text Placeholder 4"/>
          <p:cNvSpPr>
            <a:spLocks noGrp="1"/>
          </p:cNvSpPr>
          <p:nvPr>
            <p:ph type="body" sz="quarter" idx="3"/>
          </p:nvPr>
        </p:nvSpPr>
        <p:spPr/>
        <p:txBody>
          <a:bodyPr>
            <a:normAutofit fontScale="70000" lnSpcReduction="20000"/>
          </a:bodyPr>
          <a:lstStyle/>
          <a:p>
            <a:r>
              <a:rPr lang="en-US" dirty="0" smtClean="0"/>
              <a:t>Forms of SGBV</a:t>
            </a:r>
            <a:endParaRPr lang="en-US" dirty="0"/>
          </a:p>
        </p:txBody>
      </p:sp>
      <p:sp>
        <p:nvSpPr>
          <p:cNvPr id="6" name="Content Placeholder 5"/>
          <p:cNvSpPr>
            <a:spLocks noGrp="1"/>
          </p:cNvSpPr>
          <p:nvPr>
            <p:ph sz="quarter" idx="4"/>
          </p:nvPr>
        </p:nvSpPr>
        <p:spPr/>
        <p:txBody>
          <a:bodyPr>
            <a:normAutofit fontScale="85000" lnSpcReduction="10000"/>
          </a:bodyPr>
          <a:lstStyle/>
          <a:p>
            <a:r>
              <a:rPr lang="en-US" dirty="0"/>
              <a:t>(e.g. prenatal sex </a:t>
            </a:r>
            <a:r>
              <a:rPr lang="en-US" dirty="0" smtClean="0"/>
              <a:t>selection)</a:t>
            </a:r>
          </a:p>
          <a:p>
            <a:r>
              <a:rPr lang="en-US" dirty="0"/>
              <a:t>(e.g. female infanticide, neglect</a:t>
            </a:r>
            <a:r>
              <a:rPr lang="en-US" dirty="0" smtClean="0"/>
              <a:t>)</a:t>
            </a:r>
          </a:p>
          <a:p>
            <a:pPr marL="228600" lvl="2">
              <a:spcBef>
                <a:spcPts val="1800"/>
              </a:spcBef>
            </a:pPr>
            <a:r>
              <a:rPr lang="en-US" dirty="0"/>
              <a:t>(e.g. FGM, child abuse, denial of opportunities</a:t>
            </a:r>
            <a:r>
              <a:rPr lang="en-US" dirty="0" smtClean="0"/>
              <a:t>)</a:t>
            </a:r>
          </a:p>
          <a:p>
            <a:pPr marL="228600" lvl="2">
              <a:spcBef>
                <a:spcPts val="1800"/>
              </a:spcBef>
            </a:pPr>
            <a:r>
              <a:rPr lang="en-US" dirty="0" smtClean="0"/>
              <a:t>(</a:t>
            </a:r>
            <a:r>
              <a:rPr lang="en-US" dirty="0"/>
              <a:t>e.g. forced prostitution, rape, trafficking, early marriage, sexual exploitation)</a:t>
            </a:r>
          </a:p>
          <a:p>
            <a:pPr marL="228600" lvl="2">
              <a:spcBef>
                <a:spcPts val="1800"/>
              </a:spcBef>
            </a:pPr>
            <a:r>
              <a:rPr lang="en-US" dirty="0" smtClean="0"/>
              <a:t>(</a:t>
            </a:r>
            <a:r>
              <a:rPr lang="en-US" dirty="0"/>
              <a:t>e.g. sexual assault, trafficking, intimate partner violence, homicide/ </a:t>
            </a:r>
            <a:r>
              <a:rPr lang="en-US" dirty="0" err="1"/>
              <a:t>femicide</a:t>
            </a:r>
            <a:r>
              <a:rPr lang="en-US" dirty="0"/>
              <a:t>, sexual harassment, lack of freedom of movement and control of finances</a:t>
            </a:r>
            <a:r>
              <a:rPr lang="en-US" dirty="0" smtClean="0"/>
              <a:t>)</a:t>
            </a:r>
          </a:p>
          <a:p>
            <a:pPr marL="228600" lvl="2">
              <a:spcBef>
                <a:spcPts val="1800"/>
              </a:spcBef>
            </a:pPr>
            <a:r>
              <a:rPr lang="en-US" dirty="0"/>
              <a:t>(e.g. widow abuse, elder abuse)</a:t>
            </a:r>
          </a:p>
          <a:p>
            <a:pPr marL="228600" lvl="2">
              <a:spcBef>
                <a:spcPts val="1800"/>
              </a:spcBef>
            </a:pPr>
            <a:endParaRPr lang="en-US" dirty="0"/>
          </a:p>
          <a:p>
            <a:pPr marL="228600" lvl="2">
              <a:spcBef>
                <a:spcPts val="1800"/>
              </a:spcBef>
            </a:pPr>
            <a:endParaRPr lang="en-US" dirty="0"/>
          </a:p>
          <a:p>
            <a:endParaRPr lang="en-US" dirty="0"/>
          </a:p>
        </p:txBody>
      </p:sp>
    </p:spTree>
    <p:extLst>
      <p:ext uri="{BB962C8B-B14F-4D97-AF65-F5344CB8AC3E}">
        <p14:creationId xmlns:p14="http://schemas.microsoft.com/office/powerpoint/2010/main" val="221295585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 of Presentation</a:t>
            </a:r>
            <a:endParaRPr lang="en-US" b="1" dirty="0"/>
          </a:p>
        </p:txBody>
      </p:sp>
      <p:sp>
        <p:nvSpPr>
          <p:cNvPr id="3" name="Content Placeholder 2"/>
          <p:cNvSpPr>
            <a:spLocks noGrp="1"/>
          </p:cNvSpPr>
          <p:nvPr>
            <p:ph idx="1"/>
          </p:nvPr>
        </p:nvSpPr>
        <p:spPr/>
        <p:txBody>
          <a:bodyPr>
            <a:normAutofit fontScale="62500" lnSpcReduction="20000"/>
          </a:bodyPr>
          <a:lstStyle/>
          <a:p>
            <a:r>
              <a:rPr lang="en-US" sz="3600" dirty="0" smtClean="0"/>
              <a:t>Pre test</a:t>
            </a:r>
          </a:p>
          <a:p>
            <a:r>
              <a:rPr lang="en-US" sz="3600" dirty="0" smtClean="0"/>
              <a:t>Definitions of SGBV</a:t>
            </a:r>
          </a:p>
          <a:p>
            <a:r>
              <a:rPr lang="en-US" sz="3600" dirty="0" smtClean="0"/>
              <a:t>Forms of Violence</a:t>
            </a:r>
          </a:p>
          <a:p>
            <a:r>
              <a:rPr lang="en-US" sz="3600" dirty="0" smtClean="0"/>
              <a:t>Consequen</a:t>
            </a:r>
            <a:r>
              <a:rPr lang="en-US" sz="3600" dirty="0"/>
              <a:t>c</a:t>
            </a:r>
            <a:r>
              <a:rPr lang="en-US" sz="3600" dirty="0" smtClean="0"/>
              <a:t>es on Health of Women </a:t>
            </a:r>
            <a:r>
              <a:rPr lang="en-US" sz="3600" dirty="0"/>
              <a:t>&amp;</a:t>
            </a:r>
            <a:r>
              <a:rPr lang="en-US" sz="3600" dirty="0" smtClean="0"/>
              <a:t> Girls</a:t>
            </a:r>
          </a:p>
          <a:p>
            <a:r>
              <a:rPr lang="en-US" sz="3600" dirty="0"/>
              <a:t>Taking Action</a:t>
            </a:r>
          </a:p>
          <a:p>
            <a:r>
              <a:rPr lang="en-US" sz="3600" dirty="0" smtClean="0"/>
              <a:t>Understanding the VAPP Act</a:t>
            </a:r>
          </a:p>
          <a:p>
            <a:r>
              <a:rPr lang="en-US" sz="3600" dirty="0" smtClean="0"/>
              <a:t>Role of Traditional Rulers </a:t>
            </a:r>
            <a:r>
              <a:rPr lang="en-US" sz="3600" smtClean="0"/>
              <a:t>in curbing SGBV</a:t>
            </a:r>
            <a:endParaRPr lang="en-US" sz="3600" dirty="0" smtClean="0"/>
          </a:p>
          <a:p>
            <a:endParaRPr lang="en-US" dirty="0" smtClean="0"/>
          </a:p>
          <a:p>
            <a:endParaRPr lang="en-US" dirty="0"/>
          </a:p>
        </p:txBody>
      </p:sp>
    </p:spTree>
    <p:extLst>
      <p:ext uri="{BB962C8B-B14F-4D97-AF65-F5344CB8AC3E}">
        <p14:creationId xmlns:p14="http://schemas.microsoft.com/office/powerpoint/2010/main" val="117354336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Domestic Violence</a:t>
            </a:r>
            <a:endParaRPr lang="en-US" dirty="0"/>
          </a:p>
        </p:txBody>
      </p:sp>
      <p:sp>
        <p:nvSpPr>
          <p:cNvPr id="3" name="Content Placeholder 2"/>
          <p:cNvSpPr>
            <a:spLocks noGrp="1"/>
          </p:cNvSpPr>
          <p:nvPr>
            <p:ph sz="half" idx="1"/>
          </p:nvPr>
        </p:nvSpPr>
        <p:spPr/>
        <p:txBody>
          <a:bodyPr/>
          <a:lstStyle/>
          <a:p>
            <a:pPr>
              <a:lnSpc>
                <a:spcPct val="80000"/>
              </a:lnSpc>
              <a:spcBef>
                <a:spcPts val="1200"/>
              </a:spcBef>
              <a:spcAft>
                <a:spcPts val="1200"/>
              </a:spcAft>
            </a:pPr>
            <a:r>
              <a:rPr lang="en-US" sz="2400" dirty="0"/>
              <a:t>Domestic violence is not an isolated, individual event, but rather a pattern of perpetrator behaviors used against a survivor. </a:t>
            </a:r>
          </a:p>
          <a:p>
            <a:pPr>
              <a:lnSpc>
                <a:spcPct val="80000"/>
              </a:lnSpc>
              <a:spcBef>
                <a:spcPts val="1200"/>
              </a:spcBef>
              <a:spcAft>
                <a:spcPts val="1200"/>
              </a:spcAft>
            </a:pPr>
            <a:r>
              <a:rPr lang="en-US" sz="2400" dirty="0"/>
              <a:t>The pattern consists of a variety of abusive acts, occurring in multiple episodes over the course of the relationship. </a:t>
            </a:r>
          </a:p>
          <a:p>
            <a:endParaRPr lang="en-US" dirty="0"/>
          </a:p>
        </p:txBody>
      </p:sp>
      <p:sp>
        <p:nvSpPr>
          <p:cNvPr id="4" name="Content Placeholder 3"/>
          <p:cNvSpPr>
            <a:spLocks noGrp="1"/>
          </p:cNvSpPr>
          <p:nvPr>
            <p:ph sz="half" idx="2"/>
          </p:nvPr>
        </p:nvSpPr>
        <p:spPr/>
        <p:txBody>
          <a:bodyPr/>
          <a:lstStyle/>
          <a:p>
            <a:pPr>
              <a:lnSpc>
                <a:spcPct val="80000"/>
              </a:lnSpc>
              <a:spcBef>
                <a:spcPts val="1200"/>
              </a:spcBef>
              <a:spcAft>
                <a:spcPts val="1200"/>
              </a:spcAft>
            </a:pPr>
            <a:r>
              <a:rPr lang="en-US" sz="2400" dirty="0"/>
              <a:t>Some episodes consist of a sustained attack with one tactic repeated many times (e.g., punching), combined with a variety of other tactics (such as name calling, threats, or attacks against property). </a:t>
            </a:r>
          </a:p>
          <a:p>
            <a:pPr>
              <a:lnSpc>
                <a:spcPct val="80000"/>
              </a:lnSpc>
              <a:spcBef>
                <a:spcPts val="1200"/>
              </a:spcBef>
              <a:spcAft>
                <a:spcPts val="1200"/>
              </a:spcAft>
            </a:pPr>
            <a:r>
              <a:rPr lang="en-US" sz="2400" dirty="0"/>
              <a:t>Other episodes consist of a single act (e.g., a slap, a “certain look”). </a:t>
            </a:r>
          </a:p>
          <a:p>
            <a:endParaRPr lang="en-US" dirty="0"/>
          </a:p>
        </p:txBody>
      </p:sp>
    </p:spTree>
    <p:extLst>
      <p:ext uri="{BB962C8B-B14F-4D97-AF65-F5344CB8AC3E}">
        <p14:creationId xmlns:p14="http://schemas.microsoft.com/office/powerpoint/2010/main" val="326990662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Domestic Violence Contd. </a:t>
            </a:r>
            <a:endParaRPr lang="en-US" dirty="0"/>
          </a:p>
        </p:txBody>
      </p:sp>
      <p:sp>
        <p:nvSpPr>
          <p:cNvPr id="3" name="Content Placeholder 2"/>
          <p:cNvSpPr>
            <a:spLocks noGrp="1"/>
          </p:cNvSpPr>
          <p:nvPr>
            <p:ph sz="half" idx="1"/>
          </p:nvPr>
        </p:nvSpPr>
        <p:spPr/>
        <p:txBody>
          <a:bodyPr>
            <a:normAutofit lnSpcReduction="10000"/>
          </a:bodyPr>
          <a:lstStyle/>
          <a:p>
            <a:r>
              <a:rPr lang="en-US" dirty="0"/>
              <a:t>One tactic (e.g., physical assault) may be used infrequently, while other types of abuse (such as name calling or intimidating gestures) may be used daily. </a:t>
            </a:r>
            <a:endParaRPr lang="en-US" dirty="0" smtClean="0"/>
          </a:p>
          <a:p>
            <a:pPr>
              <a:spcBef>
                <a:spcPts val="1200"/>
              </a:spcBef>
              <a:spcAft>
                <a:spcPts val="600"/>
              </a:spcAft>
            </a:pPr>
            <a:r>
              <a:rPr lang="en-US" dirty="0"/>
              <a:t>All parts of the pattern interact with each other and can have profound physical and emotional effects on survivors. </a:t>
            </a:r>
          </a:p>
          <a:p>
            <a:pPr>
              <a:spcBef>
                <a:spcPts val="1200"/>
              </a:spcBef>
              <a:spcAft>
                <a:spcPts val="600"/>
              </a:spcAft>
            </a:pPr>
            <a:r>
              <a:rPr lang="en-US" dirty="0"/>
              <a:t>Survivors respond to the entire pattern of perpetrators’ abuse rather than simply to one episode or one tactic.</a:t>
            </a:r>
          </a:p>
          <a:p>
            <a:endParaRPr lang="en-US" dirty="0"/>
          </a:p>
          <a:p>
            <a:endParaRPr lang="en-US" dirty="0"/>
          </a:p>
        </p:txBody>
      </p:sp>
      <p:sp>
        <p:nvSpPr>
          <p:cNvPr id="4" name="Content Placeholder 3"/>
          <p:cNvSpPr>
            <a:spLocks noGrp="1"/>
          </p:cNvSpPr>
          <p:nvPr>
            <p:ph sz="half" idx="2"/>
          </p:nvPr>
        </p:nvSpPr>
        <p:spPr/>
        <p:txBody>
          <a:bodyPr>
            <a:normAutofit lnSpcReduction="10000"/>
          </a:bodyPr>
          <a:lstStyle/>
          <a:p>
            <a:r>
              <a:rPr lang="en-US" dirty="0"/>
              <a:t>Some parts of the pattern are crimes in Nigeria </a:t>
            </a:r>
            <a:endParaRPr lang="en-US" dirty="0" smtClean="0"/>
          </a:p>
          <a:p>
            <a:r>
              <a:rPr lang="en-US" dirty="0" smtClean="0"/>
              <a:t>(</a:t>
            </a:r>
            <a:r>
              <a:rPr lang="en-US" dirty="0"/>
              <a:t>e.g., physical assault, sexual assault, menacing, arson, kidnapping, harassment) </a:t>
            </a:r>
            <a:endParaRPr lang="en-US" dirty="0" smtClean="0"/>
          </a:p>
          <a:p>
            <a:r>
              <a:rPr lang="en-US" dirty="0" smtClean="0"/>
              <a:t>while </a:t>
            </a:r>
            <a:r>
              <a:rPr lang="en-US" dirty="0"/>
              <a:t>other battering acts are not illegal </a:t>
            </a:r>
            <a:endParaRPr lang="en-US" dirty="0" smtClean="0"/>
          </a:p>
          <a:p>
            <a:r>
              <a:rPr lang="en-US" dirty="0" smtClean="0"/>
              <a:t>(</a:t>
            </a:r>
            <a:r>
              <a:rPr lang="en-US" dirty="0"/>
              <a:t>e.g., name calling, interrogating children, denying the survivor access to the family automobile). </a:t>
            </a:r>
          </a:p>
          <a:p>
            <a:endParaRPr lang="en-US" dirty="0"/>
          </a:p>
        </p:txBody>
      </p:sp>
    </p:spTree>
    <p:extLst>
      <p:ext uri="{BB962C8B-B14F-4D97-AF65-F5344CB8AC3E}">
        <p14:creationId xmlns:p14="http://schemas.microsoft.com/office/powerpoint/2010/main" val="328370728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Physical Violence may include the following and may or may not cause injuries.</a:t>
            </a:r>
            <a:endParaRPr lang="en-US" sz="2400" dirty="0"/>
          </a:p>
        </p:txBody>
      </p:sp>
      <p:sp>
        <p:nvSpPr>
          <p:cNvPr id="3" name="Content Placeholder 2"/>
          <p:cNvSpPr>
            <a:spLocks noGrp="1"/>
          </p:cNvSpPr>
          <p:nvPr>
            <p:ph sz="half" idx="1"/>
          </p:nvPr>
        </p:nvSpPr>
        <p:spPr/>
        <p:txBody>
          <a:bodyPr>
            <a:normAutofit fontScale="85000" lnSpcReduction="20000"/>
          </a:bodyPr>
          <a:lstStyle/>
          <a:p>
            <a:pPr>
              <a:spcBef>
                <a:spcPts val="1200"/>
              </a:spcBef>
              <a:spcAft>
                <a:spcPts val="600"/>
              </a:spcAft>
            </a:pPr>
            <a:r>
              <a:rPr lang="en-US" sz="3200" dirty="0"/>
              <a:t>Spitting, </a:t>
            </a:r>
          </a:p>
          <a:p>
            <a:pPr>
              <a:spcBef>
                <a:spcPts val="1200"/>
              </a:spcBef>
              <a:spcAft>
                <a:spcPts val="600"/>
              </a:spcAft>
            </a:pPr>
            <a:r>
              <a:rPr lang="en-US" sz="3200" dirty="0"/>
              <a:t>scratching, </a:t>
            </a:r>
          </a:p>
          <a:p>
            <a:pPr>
              <a:spcBef>
                <a:spcPts val="1200"/>
              </a:spcBef>
              <a:spcAft>
                <a:spcPts val="600"/>
              </a:spcAft>
            </a:pPr>
            <a:r>
              <a:rPr lang="en-US" sz="3200" dirty="0"/>
              <a:t>biting, </a:t>
            </a:r>
          </a:p>
          <a:p>
            <a:pPr>
              <a:spcBef>
                <a:spcPts val="1200"/>
              </a:spcBef>
              <a:spcAft>
                <a:spcPts val="600"/>
              </a:spcAft>
            </a:pPr>
            <a:r>
              <a:rPr lang="en-US" sz="3200" dirty="0"/>
              <a:t>grabbing, </a:t>
            </a:r>
          </a:p>
          <a:p>
            <a:pPr>
              <a:spcBef>
                <a:spcPts val="1200"/>
              </a:spcBef>
              <a:spcAft>
                <a:spcPts val="600"/>
              </a:spcAft>
            </a:pPr>
            <a:r>
              <a:rPr lang="en-US" sz="3200" dirty="0"/>
              <a:t>shaking, </a:t>
            </a:r>
          </a:p>
          <a:p>
            <a:pPr>
              <a:spcBef>
                <a:spcPts val="1200"/>
              </a:spcBef>
              <a:spcAft>
                <a:spcPts val="600"/>
              </a:spcAft>
            </a:pPr>
            <a:r>
              <a:rPr lang="en-US" sz="3200" dirty="0"/>
              <a:t>shoving, </a:t>
            </a:r>
          </a:p>
          <a:p>
            <a:pPr>
              <a:spcBef>
                <a:spcPts val="1200"/>
              </a:spcBef>
              <a:spcAft>
                <a:spcPts val="600"/>
              </a:spcAft>
            </a:pPr>
            <a:r>
              <a:rPr lang="en-US" sz="3200" dirty="0" smtClean="0"/>
              <a:t>pushing,</a:t>
            </a:r>
          </a:p>
          <a:p>
            <a:pPr>
              <a:spcBef>
                <a:spcPts val="1200"/>
              </a:spcBef>
              <a:spcAft>
                <a:spcPts val="600"/>
              </a:spcAft>
            </a:pPr>
            <a:r>
              <a:rPr lang="en-US" sz="3200" dirty="0"/>
              <a:t>restraining</a:t>
            </a:r>
            <a:r>
              <a:rPr lang="en-US" sz="3200" dirty="0" smtClean="0"/>
              <a:t>,</a:t>
            </a:r>
          </a:p>
          <a:p>
            <a:pPr marL="0" indent="0">
              <a:spcAft>
                <a:spcPts val="600"/>
              </a:spcAft>
              <a:buNone/>
            </a:pPr>
            <a:endParaRPr lang="en-US" sz="3200" dirty="0"/>
          </a:p>
        </p:txBody>
      </p:sp>
      <p:sp>
        <p:nvSpPr>
          <p:cNvPr id="4" name="Content Placeholder 3"/>
          <p:cNvSpPr>
            <a:spLocks noGrp="1"/>
          </p:cNvSpPr>
          <p:nvPr>
            <p:ph sz="half" idx="2"/>
          </p:nvPr>
        </p:nvSpPr>
        <p:spPr/>
        <p:txBody>
          <a:bodyPr>
            <a:noAutofit/>
          </a:bodyPr>
          <a:lstStyle/>
          <a:p>
            <a:pPr>
              <a:lnSpc>
                <a:spcPct val="90000"/>
              </a:lnSpc>
              <a:spcBef>
                <a:spcPts val="1200"/>
              </a:spcBef>
              <a:spcAft>
                <a:spcPts val="600"/>
              </a:spcAft>
            </a:pPr>
            <a:r>
              <a:rPr lang="en-US" sz="2400" dirty="0" smtClean="0"/>
              <a:t>Throwing,</a:t>
            </a:r>
            <a:endParaRPr lang="en-US" sz="2400" dirty="0"/>
          </a:p>
          <a:p>
            <a:pPr>
              <a:lnSpc>
                <a:spcPct val="90000"/>
              </a:lnSpc>
              <a:spcBef>
                <a:spcPts val="1200"/>
              </a:spcBef>
              <a:spcAft>
                <a:spcPts val="600"/>
              </a:spcAft>
            </a:pPr>
            <a:r>
              <a:rPr lang="en-US" sz="2400" dirty="0" smtClean="0"/>
              <a:t>Twisting</a:t>
            </a:r>
            <a:r>
              <a:rPr lang="en-US" sz="2400" dirty="0"/>
              <a:t>, </a:t>
            </a:r>
          </a:p>
          <a:p>
            <a:pPr>
              <a:lnSpc>
                <a:spcPct val="90000"/>
              </a:lnSpc>
              <a:spcBef>
                <a:spcPts val="1200"/>
              </a:spcBef>
              <a:spcAft>
                <a:spcPts val="600"/>
              </a:spcAft>
            </a:pPr>
            <a:r>
              <a:rPr lang="en-US" sz="2400" dirty="0"/>
              <a:t>slapping, </a:t>
            </a:r>
          </a:p>
          <a:p>
            <a:pPr>
              <a:lnSpc>
                <a:spcPct val="90000"/>
              </a:lnSpc>
              <a:spcBef>
                <a:spcPts val="1200"/>
              </a:spcBef>
              <a:spcAft>
                <a:spcPts val="600"/>
              </a:spcAft>
            </a:pPr>
            <a:r>
              <a:rPr lang="en-US" sz="2400" dirty="0"/>
              <a:t>punching, </a:t>
            </a:r>
          </a:p>
          <a:p>
            <a:pPr>
              <a:lnSpc>
                <a:spcPct val="90000"/>
              </a:lnSpc>
              <a:spcBef>
                <a:spcPts val="1200"/>
              </a:spcBef>
              <a:spcAft>
                <a:spcPts val="600"/>
              </a:spcAft>
            </a:pPr>
            <a:r>
              <a:rPr lang="en-US" sz="2400" dirty="0"/>
              <a:t>choking, </a:t>
            </a:r>
            <a:endParaRPr lang="en-US" sz="2400" dirty="0" smtClean="0"/>
          </a:p>
          <a:p>
            <a:pPr>
              <a:lnSpc>
                <a:spcPct val="90000"/>
              </a:lnSpc>
              <a:spcBef>
                <a:spcPts val="1200"/>
              </a:spcBef>
              <a:spcAft>
                <a:spcPts val="600"/>
              </a:spcAft>
            </a:pPr>
            <a:r>
              <a:rPr lang="en-US" sz="2400" dirty="0" smtClean="0"/>
              <a:t>burning</a:t>
            </a:r>
            <a:r>
              <a:rPr lang="en-US" sz="2400" dirty="0"/>
              <a:t>, and/or </a:t>
            </a:r>
            <a:endParaRPr lang="en-US" sz="2400" dirty="0" smtClean="0"/>
          </a:p>
          <a:p>
            <a:pPr>
              <a:lnSpc>
                <a:spcPct val="90000"/>
              </a:lnSpc>
              <a:spcBef>
                <a:spcPts val="1200"/>
              </a:spcBef>
              <a:spcAft>
                <a:spcPts val="600"/>
              </a:spcAft>
            </a:pPr>
            <a:r>
              <a:rPr lang="en-US" sz="2400" dirty="0" smtClean="0"/>
              <a:t>use </a:t>
            </a:r>
            <a:r>
              <a:rPr lang="en-US" sz="2400" dirty="0"/>
              <a:t>of weapons (e.g., household objects, knives, guns) against the survivor. </a:t>
            </a:r>
          </a:p>
          <a:p>
            <a:endParaRPr lang="en-US" sz="3200" dirty="0"/>
          </a:p>
        </p:txBody>
      </p:sp>
    </p:spTree>
    <p:extLst>
      <p:ext uri="{BB962C8B-B14F-4D97-AF65-F5344CB8AC3E}">
        <p14:creationId xmlns:p14="http://schemas.microsoft.com/office/powerpoint/2010/main" val="30765629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Sexual </a:t>
            </a:r>
            <a:r>
              <a:rPr lang="en-US" b="1" dirty="0" smtClean="0"/>
              <a:t>violence</a:t>
            </a:r>
            <a:endParaRPr lang="en-US" dirty="0"/>
          </a:p>
        </p:txBody>
      </p:sp>
      <p:sp>
        <p:nvSpPr>
          <p:cNvPr id="3" name="Content Placeholder 2"/>
          <p:cNvSpPr>
            <a:spLocks noGrp="1"/>
          </p:cNvSpPr>
          <p:nvPr>
            <p:ph idx="1"/>
          </p:nvPr>
        </p:nvSpPr>
        <p:spPr/>
        <p:txBody>
          <a:bodyPr>
            <a:normAutofit fontScale="70000" lnSpcReduction="20000"/>
          </a:bodyPr>
          <a:lstStyle/>
          <a:p>
            <a:pPr>
              <a:spcBef>
                <a:spcPts val="1200"/>
              </a:spcBef>
              <a:spcAft>
                <a:spcPts val="1200"/>
              </a:spcAft>
            </a:pPr>
            <a:r>
              <a:rPr lang="en-US" sz="2400" dirty="0" smtClean="0"/>
              <a:t>Sexual </a:t>
            </a:r>
            <a:r>
              <a:rPr lang="en-US" sz="2400" dirty="0"/>
              <a:t>violence can take many forms and take place under very different circumstances. </a:t>
            </a:r>
            <a:endParaRPr lang="en-US" sz="2400" dirty="0" smtClean="0"/>
          </a:p>
          <a:p>
            <a:pPr>
              <a:spcBef>
                <a:spcPts val="1200"/>
              </a:spcBef>
              <a:spcAft>
                <a:spcPts val="1200"/>
              </a:spcAft>
            </a:pPr>
            <a:r>
              <a:rPr lang="en-US" sz="2400" dirty="0" smtClean="0"/>
              <a:t>A </a:t>
            </a:r>
            <a:r>
              <a:rPr lang="en-US" sz="2400" dirty="0"/>
              <a:t>person can be sexually violated by one individual or several people (e.g. gang-rapes); </a:t>
            </a:r>
            <a:endParaRPr lang="en-US" sz="2400" dirty="0" smtClean="0"/>
          </a:p>
          <a:p>
            <a:pPr>
              <a:spcBef>
                <a:spcPts val="1200"/>
              </a:spcBef>
              <a:spcAft>
                <a:spcPts val="1200"/>
              </a:spcAft>
            </a:pPr>
            <a:r>
              <a:rPr lang="en-US" sz="2400" dirty="0"/>
              <a:t>T</a:t>
            </a:r>
            <a:r>
              <a:rPr lang="en-US" sz="2400" dirty="0" smtClean="0"/>
              <a:t>he </a:t>
            </a:r>
            <a:r>
              <a:rPr lang="en-US" sz="2400" dirty="0"/>
              <a:t>incident may be planned or a surprise attack. </a:t>
            </a:r>
            <a:endParaRPr lang="en-US" sz="2400" dirty="0" smtClean="0"/>
          </a:p>
          <a:p>
            <a:pPr>
              <a:spcBef>
                <a:spcPts val="1200"/>
              </a:spcBef>
              <a:spcAft>
                <a:spcPts val="1200"/>
              </a:spcAft>
            </a:pPr>
            <a:r>
              <a:rPr lang="en-US" sz="2400" dirty="0" smtClean="0"/>
              <a:t>Although </a:t>
            </a:r>
            <a:r>
              <a:rPr lang="en-US" sz="2400" dirty="0"/>
              <a:t>sexual violence occurs most commonly in the survivor's home (or in the perpetrator’s home), it also takes place in many other settings, such as the workplace, at school, in prisons, cars, the streets or open spaces (e.g. parks, farmland). </a:t>
            </a:r>
            <a:endParaRPr lang="en-US" sz="2400" dirty="0" smtClean="0"/>
          </a:p>
        </p:txBody>
      </p:sp>
    </p:spTree>
    <p:extLst>
      <p:ext uri="{BB962C8B-B14F-4D97-AF65-F5344CB8AC3E}">
        <p14:creationId xmlns:p14="http://schemas.microsoft.com/office/powerpoint/2010/main" val="232127048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Violence</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a:t>P</a:t>
            </a:r>
            <a:r>
              <a:rPr lang="en-US" dirty="0" smtClean="0"/>
              <a:t>erpetrator </a:t>
            </a:r>
            <a:r>
              <a:rPr lang="en-US" dirty="0"/>
              <a:t>of a sexual assault may be a date, an acquaintance, a friend, a family member, an intimate partner or former intimate partner, or a complete stranger, </a:t>
            </a:r>
            <a:endParaRPr lang="en-US" dirty="0" smtClean="0"/>
          </a:p>
          <a:p>
            <a:r>
              <a:rPr lang="en-US" dirty="0" smtClean="0"/>
              <a:t>More </a:t>
            </a:r>
            <a:r>
              <a:rPr lang="en-US" dirty="0"/>
              <a:t>often than not, is someone known to the survivor</a:t>
            </a:r>
            <a:r>
              <a:rPr lang="en-US" dirty="0" smtClean="0"/>
              <a:t>.</a:t>
            </a:r>
          </a:p>
          <a:p>
            <a:r>
              <a:rPr lang="en-US" dirty="0"/>
              <a:t>Sexual violence is common in situations of war and armed conflict. </a:t>
            </a:r>
            <a:endParaRPr lang="en-US" dirty="0" smtClean="0"/>
          </a:p>
          <a:p>
            <a:r>
              <a:rPr lang="en-US" dirty="0"/>
              <a:t>Women who are incarcerated may be subjected to sexual violence by prison guards and police officers.</a:t>
            </a:r>
          </a:p>
          <a:p>
            <a:endParaRPr lang="en-US" dirty="0"/>
          </a:p>
          <a:p>
            <a:endParaRPr lang="en-US" dirty="0" smtClean="0"/>
          </a:p>
          <a:p>
            <a:endParaRPr lang="en-US" dirty="0"/>
          </a:p>
          <a:p>
            <a:endParaRPr lang="en-US" dirty="0"/>
          </a:p>
        </p:txBody>
      </p:sp>
      <p:sp>
        <p:nvSpPr>
          <p:cNvPr id="4" name="Content Placeholder 3"/>
          <p:cNvSpPr>
            <a:spLocks noGrp="1"/>
          </p:cNvSpPr>
          <p:nvPr>
            <p:ph sz="half" idx="2"/>
          </p:nvPr>
        </p:nvSpPr>
        <p:spPr/>
        <p:txBody>
          <a:bodyPr>
            <a:normAutofit fontScale="92500" lnSpcReduction="10000"/>
          </a:bodyPr>
          <a:lstStyle/>
          <a:p>
            <a:r>
              <a:rPr lang="en-US" dirty="0"/>
              <a:t>N</a:t>
            </a:r>
            <a:r>
              <a:rPr lang="en-US" dirty="0" smtClean="0"/>
              <a:t>o </a:t>
            </a:r>
            <a:r>
              <a:rPr lang="en-US" dirty="0"/>
              <a:t>stereotypical perpetrator; sexually violent men come from all </a:t>
            </a:r>
            <a:r>
              <a:rPr lang="en-US" dirty="0" smtClean="0"/>
              <a:t>backgrounds. </a:t>
            </a:r>
          </a:p>
          <a:p>
            <a:r>
              <a:rPr lang="en-US" dirty="0"/>
              <a:t>Perpetrators may be persons in positions of </a:t>
            </a:r>
            <a:r>
              <a:rPr lang="en-US" dirty="0" smtClean="0"/>
              <a:t>authority - </a:t>
            </a:r>
            <a:r>
              <a:rPr lang="en-US" dirty="0"/>
              <a:t>respected and trusted </a:t>
            </a:r>
            <a:r>
              <a:rPr lang="en-US" dirty="0" smtClean="0"/>
              <a:t>&amp; less </a:t>
            </a:r>
            <a:r>
              <a:rPr lang="en-US" dirty="0"/>
              <a:t>likely to be </a:t>
            </a:r>
            <a:r>
              <a:rPr lang="en-US" dirty="0" smtClean="0"/>
              <a:t>suspected.</a:t>
            </a:r>
          </a:p>
          <a:p>
            <a:r>
              <a:rPr lang="en-US" dirty="0"/>
              <a:t>R</a:t>
            </a:r>
            <a:r>
              <a:rPr lang="en-US" dirty="0" smtClean="0"/>
              <a:t>ape </a:t>
            </a:r>
            <a:r>
              <a:rPr lang="en-US" dirty="0"/>
              <a:t>&amp;</a:t>
            </a:r>
            <a:r>
              <a:rPr lang="en-US" dirty="0" smtClean="0"/>
              <a:t> </a:t>
            </a:r>
            <a:r>
              <a:rPr lang="en-US" dirty="0"/>
              <a:t>sexual torture are frequently used as weapons to demoralize the enemy; </a:t>
            </a:r>
            <a:endParaRPr lang="en-US" dirty="0" smtClean="0"/>
          </a:p>
          <a:p>
            <a:r>
              <a:rPr lang="en-US" dirty="0" smtClean="0"/>
              <a:t>women </a:t>
            </a:r>
            <a:r>
              <a:rPr lang="en-US" dirty="0"/>
              <a:t>are sometimes forced into “temporary marriages” with enemy soldiers</a:t>
            </a:r>
          </a:p>
          <a:p>
            <a:endParaRPr lang="en-US" dirty="0"/>
          </a:p>
          <a:p>
            <a:endParaRPr lang="en-US" dirty="0"/>
          </a:p>
        </p:txBody>
      </p:sp>
    </p:spTree>
    <p:extLst>
      <p:ext uri="{BB962C8B-B14F-4D97-AF65-F5344CB8AC3E}">
        <p14:creationId xmlns:p14="http://schemas.microsoft.com/office/powerpoint/2010/main" val="105163603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t>
            </a:r>
            <a:r>
              <a:rPr lang="en-US" dirty="0" smtClean="0"/>
              <a:t>forms of Sexual Violence</a:t>
            </a:r>
            <a:endParaRPr lang="en-US" dirty="0"/>
          </a:p>
        </p:txBody>
      </p:sp>
      <p:sp>
        <p:nvSpPr>
          <p:cNvPr id="3" name="Content Placeholder 2"/>
          <p:cNvSpPr>
            <a:spLocks noGrp="1"/>
          </p:cNvSpPr>
          <p:nvPr>
            <p:ph sz="half" idx="1"/>
          </p:nvPr>
        </p:nvSpPr>
        <p:spPr/>
        <p:txBody>
          <a:bodyPr>
            <a:normAutofit fontScale="62500" lnSpcReduction="20000"/>
          </a:bodyPr>
          <a:lstStyle/>
          <a:p>
            <a:pPr>
              <a:lnSpc>
                <a:spcPct val="110000"/>
              </a:lnSpc>
              <a:spcAft>
                <a:spcPts val="600"/>
              </a:spcAft>
            </a:pPr>
            <a:r>
              <a:rPr lang="en-US" sz="3400" dirty="0" smtClean="0"/>
              <a:t>Sexual </a:t>
            </a:r>
            <a:r>
              <a:rPr lang="en-US" sz="3400" dirty="0"/>
              <a:t>slavery</a:t>
            </a:r>
          </a:p>
          <a:p>
            <a:pPr>
              <a:lnSpc>
                <a:spcPct val="110000"/>
              </a:lnSpc>
              <a:spcAft>
                <a:spcPts val="600"/>
              </a:spcAft>
            </a:pPr>
            <a:r>
              <a:rPr lang="en-US" sz="3400" dirty="0"/>
              <a:t>sexual harassment (including demands for sex in exchange for job promotion or advancement or higher school marks or grades)</a:t>
            </a:r>
          </a:p>
          <a:p>
            <a:pPr>
              <a:lnSpc>
                <a:spcPct val="110000"/>
              </a:lnSpc>
              <a:spcAft>
                <a:spcPts val="600"/>
              </a:spcAft>
            </a:pPr>
            <a:r>
              <a:rPr lang="en-US" sz="3400" dirty="0"/>
              <a:t>trafficking for the purpose of sexual exploitation</a:t>
            </a:r>
          </a:p>
          <a:p>
            <a:endParaRPr lang="en-US" dirty="0"/>
          </a:p>
        </p:txBody>
      </p:sp>
      <p:sp>
        <p:nvSpPr>
          <p:cNvPr id="4" name="Content Placeholder 3"/>
          <p:cNvSpPr>
            <a:spLocks noGrp="1"/>
          </p:cNvSpPr>
          <p:nvPr>
            <p:ph sz="half" idx="2"/>
          </p:nvPr>
        </p:nvSpPr>
        <p:spPr/>
        <p:txBody>
          <a:bodyPr>
            <a:normAutofit fontScale="62500" lnSpcReduction="20000"/>
          </a:bodyPr>
          <a:lstStyle/>
          <a:p>
            <a:pPr>
              <a:spcBef>
                <a:spcPts val="1200"/>
              </a:spcBef>
              <a:spcAft>
                <a:spcPts val="600"/>
              </a:spcAft>
            </a:pPr>
            <a:r>
              <a:rPr lang="en-US" sz="3000" dirty="0"/>
              <a:t>forced exposure to </a:t>
            </a:r>
            <a:r>
              <a:rPr lang="en-US" sz="3000" dirty="0" smtClean="0"/>
              <a:t>pornography</a:t>
            </a:r>
          </a:p>
          <a:p>
            <a:pPr>
              <a:spcBef>
                <a:spcPts val="1200"/>
              </a:spcBef>
              <a:spcAft>
                <a:spcPts val="600"/>
              </a:spcAft>
            </a:pPr>
            <a:r>
              <a:rPr lang="en-US" sz="3000" dirty="0" smtClean="0"/>
              <a:t>forced </a:t>
            </a:r>
            <a:r>
              <a:rPr lang="en-US" sz="3000" dirty="0"/>
              <a:t>pregnancy</a:t>
            </a:r>
          </a:p>
          <a:p>
            <a:pPr>
              <a:spcBef>
                <a:spcPts val="1200"/>
              </a:spcBef>
              <a:spcAft>
                <a:spcPts val="600"/>
              </a:spcAft>
            </a:pPr>
            <a:r>
              <a:rPr lang="en-US" sz="3000" dirty="0" smtClean="0"/>
              <a:t>forced </a:t>
            </a:r>
            <a:r>
              <a:rPr lang="en-US" sz="3000" dirty="0"/>
              <a:t>sterilization</a:t>
            </a:r>
          </a:p>
          <a:p>
            <a:pPr>
              <a:spcBef>
                <a:spcPts val="1200"/>
              </a:spcBef>
              <a:spcAft>
                <a:spcPts val="600"/>
              </a:spcAft>
            </a:pPr>
            <a:r>
              <a:rPr lang="en-US" sz="3000" dirty="0"/>
              <a:t>forced </a:t>
            </a:r>
            <a:r>
              <a:rPr lang="en-US" sz="3000" dirty="0" smtClean="0"/>
              <a:t>abortion</a:t>
            </a:r>
          </a:p>
          <a:p>
            <a:pPr>
              <a:spcBef>
                <a:spcPts val="1200"/>
              </a:spcBef>
              <a:spcAft>
                <a:spcPts val="600"/>
              </a:spcAft>
            </a:pPr>
            <a:r>
              <a:rPr lang="en-US" sz="3000" dirty="0" smtClean="0"/>
              <a:t>forced </a:t>
            </a:r>
            <a:r>
              <a:rPr lang="en-US" sz="3000" dirty="0"/>
              <a:t>marriage</a:t>
            </a:r>
          </a:p>
          <a:p>
            <a:pPr>
              <a:spcBef>
                <a:spcPts val="1200"/>
              </a:spcBef>
              <a:spcAft>
                <a:spcPts val="600"/>
              </a:spcAft>
            </a:pPr>
            <a:r>
              <a:rPr lang="en-US" sz="3000" dirty="0"/>
              <a:t>female genital mutilation</a:t>
            </a:r>
          </a:p>
          <a:p>
            <a:pPr>
              <a:spcBef>
                <a:spcPts val="1200"/>
              </a:spcBef>
              <a:spcAft>
                <a:spcPts val="600"/>
              </a:spcAft>
            </a:pPr>
            <a:r>
              <a:rPr lang="en-US" sz="3000" dirty="0"/>
              <a:t>virginity tests</a:t>
            </a:r>
          </a:p>
          <a:p>
            <a:pPr>
              <a:spcBef>
                <a:spcPts val="1200"/>
              </a:spcBef>
              <a:spcAft>
                <a:spcPts val="600"/>
              </a:spcAft>
            </a:pPr>
            <a:r>
              <a:rPr lang="en-US" sz="3000" dirty="0" smtClean="0"/>
              <a:t>Incest</a:t>
            </a:r>
          </a:p>
          <a:p>
            <a:pPr>
              <a:spcBef>
                <a:spcPts val="1200"/>
              </a:spcBef>
              <a:spcAft>
                <a:spcPts val="600"/>
              </a:spcAft>
            </a:pPr>
            <a:endParaRPr lang="en-US" dirty="0"/>
          </a:p>
          <a:p>
            <a:pPr lvl="1"/>
            <a:r>
              <a:rPr lang="en-US" sz="1200" i="1" dirty="0"/>
              <a:t>(WHO Guidelines for Medico-legal care of victims of Sexual Violence)</a:t>
            </a:r>
            <a:endParaRPr lang="en-US" sz="1200" dirty="0"/>
          </a:p>
        </p:txBody>
      </p:sp>
    </p:spTree>
    <p:extLst>
      <p:ext uri="{BB962C8B-B14F-4D97-AF65-F5344CB8AC3E}">
        <p14:creationId xmlns:p14="http://schemas.microsoft.com/office/powerpoint/2010/main" val="156190324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are different types of psychological assaults</a:t>
            </a:r>
            <a:r>
              <a:rPr lang="en-US" dirty="0" smtClean="0"/>
              <a:t>.</a:t>
            </a:r>
            <a:endParaRPr lang="en-US" dirty="0"/>
          </a:p>
        </p:txBody>
      </p:sp>
      <p:sp>
        <p:nvSpPr>
          <p:cNvPr id="3" name="Content Placeholder 2"/>
          <p:cNvSpPr>
            <a:spLocks noGrp="1"/>
          </p:cNvSpPr>
          <p:nvPr>
            <p:ph sz="half" idx="1"/>
          </p:nvPr>
        </p:nvSpPr>
        <p:spPr/>
        <p:txBody>
          <a:bodyPr>
            <a:normAutofit fontScale="92500" lnSpcReduction="10000"/>
          </a:bodyPr>
          <a:lstStyle/>
          <a:p>
            <a:pPr>
              <a:lnSpc>
                <a:spcPct val="90000"/>
              </a:lnSpc>
              <a:spcBef>
                <a:spcPts val="1200"/>
              </a:spcBef>
              <a:spcAft>
                <a:spcPts val="1200"/>
              </a:spcAft>
            </a:pPr>
            <a:r>
              <a:rPr lang="en-US" sz="2400" dirty="0" smtClean="0"/>
              <a:t>Threats </a:t>
            </a:r>
            <a:r>
              <a:rPr lang="en-US" sz="2400" dirty="0"/>
              <a:t>of violence and harm</a:t>
            </a:r>
          </a:p>
          <a:p>
            <a:pPr>
              <a:lnSpc>
                <a:spcPct val="90000"/>
              </a:lnSpc>
              <a:spcBef>
                <a:spcPts val="1200"/>
              </a:spcBef>
              <a:spcAft>
                <a:spcPts val="1200"/>
              </a:spcAft>
            </a:pPr>
            <a:r>
              <a:rPr lang="en-US" sz="2400" dirty="0"/>
              <a:t>P</a:t>
            </a:r>
            <a:r>
              <a:rPr lang="en-US" sz="2400" dirty="0" smtClean="0"/>
              <a:t>erpetrator’s </a:t>
            </a:r>
            <a:r>
              <a:rPr lang="en-US" sz="2400" dirty="0"/>
              <a:t>threats of violence or harm may be directed against the survivor or others important to the survivor or they may be suicide threats. </a:t>
            </a:r>
          </a:p>
          <a:p>
            <a:pPr>
              <a:lnSpc>
                <a:spcPct val="90000"/>
              </a:lnSpc>
              <a:spcBef>
                <a:spcPts val="1200"/>
              </a:spcBef>
              <a:spcAft>
                <a:spcPts val="1200"/>
              </a:spcAft>
            </a:pPr>
            <a:r>
              <a:rPr lang="en-US" sz="2400" dirty="0"/>
              <a:t>Sometimes the threat includes killing the victim and others and then committing suicide. </a:t>
            </a:r>
          </a:p>
          <a:p>
            <a:endParaRPr lang="en-US" dirty="0"/>
          </a:p>
        </p:txBody>
      </p:sp>
      <p:sp>
        <p:nvSpPr>
          <p:cNvPr id="4" name="Content Placeholder 3"/>
          <p:cNvSpPr>
            <a:spLocks noGrp="1"/>
          </p:cNvSpPr>
          <p:nvPr>
            <p:ph sz="half" idx="2"/>
          </p:nvPr>
        </p:nvSpPr>
        <p:spPr/>
        <p:txBody>
          <a:bodyPr>
            <a:normAutofit fontScale="92500" lnSpcReduction="10000"/>
          </a:bodyPr>
          <a:lstStyle/>
          <a:p>
            <a:pPr>
              <a:lnSpc>
                <a:spcPct val="90000"/>
              </a:lnSpc>
              <a:spcBef>
                <a:spcPts val="1200"/>
              </a:spcBef>
              <a:spcAft>
                <a:spcPts val="1200"/>
              </a:spcAft>
            </a:pPr>
            <a:r>
              <a:rPr lang="en-US" sz="2400" dirty="0" smtClean="0"/>
              <a:t>Threats </a:t>
            </a:r>
            <a:r>
              <a:rPr lang="en-US" sz="2400" dirty="0"/>
              <a:t>may be made directly with words </a:t>
            </a:r>
            <a:r>
              <a:rPr lang="en-US" sz="2400" dirty="0" smtClean="0"/>
              <a:t>such as </a:t>
            </a:r>
            <a:r>
              <a:rPr lang="en-US" sz="2400" dirty="0"/>
              <a:t>“I’m going to kill you,” </a:t>
            </a:r>
            <a:r>
              <a:rPr lang="en-US" sz="2400" dirty="0" smtClean="0"/>
              <a:t>“</a:t>
            </a:r>
            <a:r>
              <a:rPr lang="en-US" sz="2400" dirty="0"/>
              <a:t>Your mother is going to pay,” </a:t>
            </a:r>
            <a:endParaRPr lang="en-US" sz="2400" dirty="0" smtClean="0"/>
          </a:p>
          <a:p>
            <a:pPr>
              <a:lnSpc>
                <a:spcPct val="90000"/>
              </a:lnSpc>
              <a:spcBef>
                <a:spcPts val="1200"/>
              </a:spcBef>
              <a:spcAft>
                <a:spcPts val="1200"/>
              </a:spcAft>
            </a:pPr>
            <a:r>
              <a:rPr lang="en-US" sz="2400" dirty="0" smtClean="0"/>
              <a:t>or </a:t>
            </a:r>
          </a:p>
          <a:p>
            <a:pPr>
              <a:lnSpc>
                <a:spcPct val="90000"/>
              </a:lnSpc>
              <a:spcBef>
                <a:spcPts val="1200"/>
              </a:spcBef>
              <a:spcAft>
                <a:spcPts val="1200"/>
              </a:spcAft>
            </a:pPr>
            <a:r>
              <a:rPr lang="en-US" sz="2400" dirty="0"/>
              <a:t>W</a:t>
            </a:r>
            <a:r>
              <a:rPr lang="en-US" sz="2400" dirty="0" smtClean="0"/>
              <a:t>ith </a:t>
            </a:r>
            <a:r>
              <a:rPr lang="en-US" sz="2400" dirty="0"/>
              <a:t>actions </a:t>
            </a:r>
            <a:r>
              <a:rPr lang="en-US" sz="2400" dirty="0" smtClean="0"/>
              <a:t>such as </a:t>
            </a:r>
            <a:r>
              <a:rPr lang="en-US" sz="2400" dirty="0"/>
              <a:t>stalking, displaying weapons, hostage taking, suicide </a:t>
            </a:r>
            <a:r>
              <a:rPr lang="en-US" sz="2400" dirty="0" smtClean="0"/>
              <a:t>attempts.</a:t>
            </a:r>
            <a:endParaRPr lang="en-US" sz="2400" dirty="0"/>
          </a:p>
          <a:p>
            <a:endParaRPr lang="en-US" dirty="0"/>
          </a:p>
        </p:txBody>
      </p:sp>
    </p:spTree>
    <p:extLst>
      <p:ext uri="{BB962C8B-B14F-4D97-AF65-F5344CB8AC3E}">
        <p14:creationId xmlns:p14="http://schemas.microsoft.com/office/powerpoint/2010/main" val="213296589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Psychological violence </a:t>
            </a:r>
            <a:r>
              <a:rPr lang="en-US" b="1" dirty="0" smtClean="0"/>
              <a:t>– Emotional violence</a:t>
            </a:r>
            <a:endParaRPr lang="en-US" dirty="0"/>
          </a:p>
        </p:txBody>
      </p:sp>
      <p:sp>
        <p:nvSpPr>
          <p:cNvPr id="3" name="Content Placeholder 2"/>
          <p:cNvSpPr>
            <a:spLocks noGrp="1"/>
          </p:cNvSpPr>
          <p:nvPr>
            <p:ph idx="1"/>
          </p:nvPr>
        </p:nvSpPr>
        <p:spPr>
          <a:xfrm>
            <a:off x="3429000" y="1693334"/>
            <a:ext cx="4946602" cy="4432830"/>
          </a:xfrm>
        </p:spPr>
        <p:txBody>
          <a:bodyPr>
            <a:noAutofit/>
          </a:bodyPr>
          <a:lstStyle/>
          <a:p>
            <a:pPr>
              <a:lnSpc>
                <a:spcPct val="120000"/>
              </a:lnSpc>
              <a:spcBef>
                <a:spcPts val="1200"/>
              </a:spcBef>
              <a:spcAft>
                <a:spcPts val="1200"/>
              </a:spcAft>
            </a:pPr>
            <a:r>
              <a:rPr lang="en-US" sz="1600" dirty="0" smtClean="0"/>
              <a:t>Emotional </a:t>
            </a:r>
            <a:r>
              <a:rPr lang="en-US" sz="1600" dirty="0"/>
              <a:t>abuse is a tactic of control that consists of a wide variety of verbal attacks and humiliations, including repeated verbal attacks against the survivor’s worth as an individual or role as a parent, family member, friend, co-worker, or community member</a:t>
            </a:r>
            <a:r>
              <a:rPr lang="en-US" sz="1600" dirty="0" smtClean="0"/>
              <a:t>.</a:t>
            </a:r>
          </a:p>
          <a:p>
            <a:pPr>
              <a:lnSpc>
                <a:spcPct val="120000"/>
              </a:lnSpc>
              <a:spcBef>
                <a:spcPts val="1200"/>
              </a:spcBef>
              <a:spcAft>
                <a:spcPts val="1200"/>
              </a:spcAft>
            </a:pPr>
            <a:r>
              <a:rPr lang="en-US" sz="1600" dirty="0" smtClean="0"/>
              <a:t>In </a:t>
            </a:r>
            <a:r>
              <a:rPr lang="en-US" sz="1600" dirty="0"/>
              <a:t>domestic violence, verbal attacks and other tactics of control are intertwined with the threat of harm in order to maintain the perpetrator’s dominance through fear. </a:t>
            </a:r>
            <a:endParaRPr lang="en-US" sz="1600" dirty="0" smtClean="0"/>
          </a:p>
          <a:p>
            <a:pPr>
              <a:lnSpc>
                <a:spcPct val="120000"/>
              </a:lnSpc>
              <a:spcBef>
                <a:spcPts val="1200"/>
              </a:spcBef>
              <a:spcAft>
                <a:spcPts val="1200"/>
              </a:spcAft>
            </a:pPr>
            <a:r>
              <a:rPr lang="en-US" sz="1600" dirty="0" smtClean="0"/>
              <a:t>While </a:t>
            </a:r>
            <a:r>
              <a:rPr lang="en-US" sz="1600" dirty="0"/>
              <a:t>repeated verbal abuse is damaging to partners and relationships over time, it alone does not establish the same climate of fear as verbal abuse combined with the use or threat of physical harm. </a:t>
            </a:r>
            <a:endParaRPr lang="en-US" sz="1600" dirty="0" smtClean="0"/>
          </a:p>
        </p:txBody>
      </p:sp>
    </p:spTree>
    <p:extLst>
      <p:ext uri="{BB962C8B-B14F-4D97-AF65-F5344CB8AC3E}">
        <p14:creationId xmlns:p14="http://schemas.microsoft.com/office/powerpoint/2010/main" val="39779249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Psychological violence – Emotional violence</a:t>
            </a:r>
            <a:endParaRPr lang="en-US" dirty="0"/>
          </a:p>
        </p:txBody>
      </p:sp>
      <p:sp>
        <p:nvSpPr>
          <p:cNvPr id="3" name="Content Placeholder 2"/>
          <p:cNvSpPr>
            <a:spLocks noGrp="1"/>
          </p:cNvSpPr>
          <p:nvPr>
            <p:ph sz="half" idx="1"/>
          </p:nvPr>
        </p:nvSpPr>
        <p:spPr/>
        <p:txBody>
          <a:bodyPr>
            <a:normAutofit lnSpcReduction="10000"/>
          </a:bodyPr>
          <a:lstStyle/>
          <a:p>
            <a:pPr>
              <a:lnSpc>
                <a:spcPct val="90000"/>
              </a:lnSpc>
              <a:spcBef>
                <a:spcPts val="1200"/>
              </a:spcBef>
              <a:spcAft>
                <a:spcPts val="600"/>
              </a:spcAft>
            </a:pPr>
            <a:r>
              <a:rPr lang="en-US" sz="2400" dirty="0"/>
              <a:t>P</a:t>
            </a:r>
            <a:r>
              <a:rPr lang="en-US" sz="2400" dirty="0" smtClean="0"/>
              <a:t>resence </a:t>
            </a:r>
            <a:r>
              <a:rPr lang="en-US" sz="2400" dirty="0"/>
              <a:t>of emotionally abusive acts may indicate undisclosed use of physical force or it may indicate possible future domestic violence.</a:t>
            </a:r>
          </a:p>
          <a:p>
            <a:pPr>
              <a:lnSpc>
                <a:spcPct val="90000"/>
              </a:lnSpc>
              <a:spcBef>
                <a:spcPts val="1200"/>
              </a:spcBef>
              <a:spcAft>
                <a:spcPts val="600"/>
              </a:spcAft>
            </a:pPr>
            <a:r>
              <a:rPr lang="en-US" sz="2400" dirty="0"/>
              <a:t>Emotional abuse may also include humiliating the victim in front of family, friends or strangers. </a:t>
            </a:r>
          </a:p>
        </p:txBody>
      </p:sp>
      <p:sp>
        <p:nvSpPr>
          <p:cNvPr id="4" name="Content Placeholder 3"/>
          <p:cNvSpPr>
            <a:spLocks noGrp="1"/>
          </p:cNvSpPr>
          <p:nvPr>
            <p:ph sz="half" idx="2"/>
          </p:nvPr>
        </p:nvSpPr>
        <p:spPr/>
        <p:txBody>
          <a:bodyPr>
            <a:normAutofit lnSpcReduction="10000"/>
          </a:bodyPr>
          <a:lstStyle/>
          <a:p>
            <a:pPr>
              <a:spcBef>
                <a:spcPts val="1200"/>
              </a:spcBef>
              <a:spcAft>
                <a:spcPts val="1200"/>
              </a:spcAft>
            </a:pPr>
            <a:r>
              <a:rPr lang="en-US" sz="2600" dirty="0"/>
              <a:t>Perpetrators may repeatedly claim that survivors are crazy, incompetent, and unable “to do anything right.” </a:t>
            </a:r>
          </a:p>
          <a:p>
            <a:pPr>
              <a:spcBef>
                <a:spcPts val="1200"/>
              </a:spcBef>
              <a:spcAft>
                <a:spcPts val="1200"/>
              </a:spcAft>
            </a:pPr>
            <a:r>
              <a:rPr lang="en-US" sz="2600" dirty="0"/>
              <a:t>Not all verbal insults between partners are acts of violence. </a:t>
            </a:r>
          </a:p>
          <a:p>
            <a:endParaRPr lang="en-US" sz="2400" dirty="0"/>
          </a:p>
          <a:p>
            <a:endParaRPr lang="en-US" dirty="0"/>
          </a:p>
        </p:txBody>
      </p:sp>
    </p:spTree>
    <p:extLst>
      <p:ext uri="{BB962C8B-B14F-4D97-AF65-F5344CB8AC3E}">
        <p14:creationId xmlns:p14="http://schemas.microsoft.com/office/powerpoint/2010/main" val="335285206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Psychological Violence - Economic Violence </a:t>
            </a:r>
          </a:p>
        </p:txBody>
      </p:sp>
      <p:sp>
        <p:nvSpPr>
          <p:cNvPr id="3" name="Content Placeholder 2"/>
          <p:cNvSpPr>
            <a:spLocks noGrp="1"/>
          </p:cNvSpPr>
          <p:nvPr>
            <p:ph sz="half" idx="1"/>
          </p:nvPr>
        </p:nvSpPr>
        <p:spPr/>
        <p:txBody>
          <a:bodyPr>
            <a:noAutofit/>
          </a:bodyPr>
          <a:lstStyle/>
          <a:p>
            <a:pPr algn="just">
              <a:lnSpc>
                <a:spcPct val="80000"/>
              </a:lnSpc>
              <a:spcBef>
                <a:spcPts val="1200"/>
              </a:spcBef>
              <a:spcAft>
                <a:spcPts val="600"/>
              </a:spcAft>
            </a:pPr>
            <a:r>
              <a:rPr lang="en-US" sz="2800" dirty="0"/>
              <a:t>Perpetrators often try to control survivors’ time, activities </a:t>
            </a:r>
            <a:r>
              <a:rPr lang="en-US" sz="2800" dirty="0" smtClean="0"/>
              <a:t>&amp; </a:t>
            </a:r>
            <a:r>
              <a:rPr lang="en-US" sz="2800" dirty="0"/>
              <a:t>contact with others. </a:t>
            </a:r>
          </a:p>
          <a:p>
            <a:pPr algn="just">
              <a:lnSpc>
                <a:spcPct val="80000"/>
              </a:lnSpc>
              <a:spcBef>
                <a:spcPts val="1200"/>
              </a:spcBef>
              <a:spcAft>
                <a:spcPts val="600"/>
              </a:spcAft>
            </a:pPr>
            <a:r>
              <a:rPr lang="en-US" sz="2800" dirty="0"/>
              <a:t>They gain control over them through a combination of isolating </a:t>
            </a:r>
            <a:r>
              <a:rPr lang="en-US" sz="2800" dirty="0" smtClean="0"/>
              <a:t>tactics</a:t>
            </a:r>
            <a:r>
              <a:rPr lang="en-US" sz="2800" dirty="0"/>
              <a:t>. </a:t>
            </a:r>
          </a:p>
          <a:p>
            <a:pPr algn="just">
              <a:lnSpc>
                <a:spcPct val="80000"/>
              </a:lnSpc>
              <a:spcBef>
                <a:spcPts val="1200"/>
              </a:spcBef>
              <a:spcAft>
                <a:spcPts val="600"/>
              </a:spcAft>
            </a:pPr>
            <a:r>
              <a:rPr lang="en-US" sz="2800" dirty="0"/>
              <a:t>Isolating tactics may become more overtly abusive over time. </a:t>
            </a:r>
          </a:p>
        </p:txBody>
      </p:sp>
      <p:sp>
        <p:nvSpPr>
          <p:cNvPr id="4" name="Content Placeholder 3"/>
          <p:cNvSpPr>
            <a:spLocks noGrp="1"/>
          </p:cNvSpPr>
          <p:nvPr>
            <p:ph sz="half" idx="2"/>
          </p:nvPr>
        </p:nvSpPr>
        <p:spPr/>
        <p:txBody>
          <a:bodyPr>
            <a:normAutofit/>
          </a:bodyPr>
          <a:lstStyle/>
          <a:p>
            <a:endParaRPr lang="en-US" dirty="0"/>
          </a:p>
          <a:p>
            <a:endParaRPr lang="en-US" dirty="0"/>
          </a:p>
        </p:txBody>
      </p:sp>
    </p:spTree>
    <p:extLst>
      <p:ext uri="{BB962C8B-B14F-4D97-AF65-F5344CB8AC3E}">
        <p14:creationId xmlns:p14="http://schemas.microsoft.com/office/powerpoint/2010/main" val="390806969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PRE TEST</a:t>
            </a:r>
            <a:endParaRPr lang="en-US" sz="4800" dirty="0"/>
          </a:p>
        </p:txBody>
      </p:sp>
    </p:spTree>
    <p:extLst>
      <p:ext uri="{BB962C8B-B14F-4D97-AF65-F5344CB8AC3E}">
        <p14:creationId xmlns:p14="http://schemas.microsoft.com/office/powerpoint/2010/main" val="370957579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Isolation</a:t>
            </a:r>
            <a:endParaRPr lang="en-US" dirty="0"/>
          </a:p>
        </p:txBody>
      </p:sp>
      <p:sp>
        <p:nvSpPr>
          <p:cNvPr id="3" name="Content Placeholder 2"/>
          <p:cNvSpPr>
            <a:spLocks noGrp="1"/>
          </p:cNvSpPr>
          <p:nvPr>
            <p:ph idx="1"/>
          </p:nvPr>
        </p:nvSpPr>
        <p:spPr/>
        <p:txBody>
          <a:bodyPr>
            <a:normAutofit fontScale="92500"/>
          </a:bodyPr>
          <a:lstStyle/>
          <a:p>
            <a:pPr>
              <a:spcBef>
                <a:spcPts val="1200"/>
              </a:spcBef>
              <a:spcAft>
                <a:spcPts val="1200"/>
              </a:spcAft>
            </a:pPr>
            <a:r>
              <a:rPr lang="en-US" sz="2400" dirty="0"/>
              <a:t>While many survivors are able to maintain their independent thoughts &amp;</a:t>
            </a:r>
            <a:r>
              <a:rPr lang="en-US" sz="2400" dirty="0" smtClean="0"/>
              <a:t> </a:t>
            </a:r>
            <a:r>
              <a:rPr lang="en-US" sz="2400" dirty="0"/>
              <a:t>actions, others believe what the perpetrators say because the survivors are isolated from contrary information. </a:t>
            </a:r>
          </a:p>
          <a:p>
            <a:pPr>
              <a:spcBef>
                <a:spcPts val="1200"/>
              </a:spcBef>
              <a:spcAft>
                <a:spcPts val="1200"/>
              </a:spcAft>
            </a:pPr>
            <a:r>
              <a:rPr lang="en-US" sz="2400" dirty="0"/>
              <a:t>Through his survivor’s isolation, the perpetrator prevents discovery of the abuse and avoids being held responsible for it</a:t>
            </a:r>
            <a:r>
              <a:rPr lang="en-US" sz="2400" dirty="0" smtClean="0"/>
              <a:t>.</a:t>
            </a:r>
            <a:endParaRPr lang="en-US" sz="2400" dirty="0"/>
          </a:p>
          <a:p>
            <a:pPr>
              <a:spcAft>
                <a:spcPts val="1200"/>
              </a:spcAft>
            </a:pPr>
            <a:endParaRPr lang="en-US" sz="2400" dirty="0"/>
          </a:p>
        </p:txBody>
      </p:sp>
    </p:spTree>
    <p:extLst>
      <p:ext uri="{BB962C8B-B14F-4D97-AF65-F5344CB8AC3E}">
        <p14:creationId xmlns:p14="http://schemas.microsoft.com/office/powerpoint/2010/main" val="124100510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Psychological violence - </a:t>
            </a:r>
            <a:r>
              <a:rPr lang="en-US" b="1" dirty="0"/>
              <a:t>Use of children</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spcBef>
                <a:spcPts val="1200"/>
              </a:spcBef>
              <a:spcAft>
                <a:spcPts val="1200"/>
              </a:spcAft>
            </a:pPr>
            <a:r>
              <a:rPr lang="en-US" dirty="0" smtClean="0"/>
              <a:t>Some </a:t>
            </a:r>
            <a:r>
              <a:rPr lang="en-US" dirty="0"/>
              <a:t>abusive acts are directed against or involve children in order to control or punish the adult victim (e.g., physical attacks against a child, sexual use of children, forcing children to watch the abuse of the survivor, engaging children in the abuse of the survivor). </a:t>
            </a:r>
            <a:endParaRPr lang="en-US" dirty="0" smtClean="0"/>
          </a:p>
          <a:p>
            <a:pPr>
              <a:spcBef>
                <a:spcPts val="1200"/>
              </a:spcBef>
              <a:spcAft>
                <a:spcPts val="1200"/>
              </a:spcAft>
            </a:pPr>
            <a:r>
              <a:rPr lang="en-US" dirty="0" smtClean="0"/>
              <a:t>Children </a:t>
            </a:r>
            <a:r>
              <a:rPr lang="en-US" dirty="0"/>
              <a:t>are also drawn into the assaults and are sometimes injured simply because they are present (e.g., the victim is holding an infant when pushed against the wall) or because the child attempts to intervene in the fight.</a:t>
            </a:r>
          </a:p>
        </p:txBody>
      </p:sp>
    </p:spTree>
    <p:extLst>
      <p:ext uri="{BB962C8B-B14F-4D97-AF65-F5344CB8AC3E}">
        <p14:creationId xmlns:p14="http://schemas.microsoft.com/office/powerpoint/2010/main" val="321679149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children</a:t>
            </a:r>
            <a:endParaRPr lang="en-US" dirty="0"/>
          </a:p>
        </p:txBody>
      </p:sp>
      <p:sp>
        <p:nvSpPr>
          <p:cNvPr id="3" name="Content Placeholder 2"/>
          <p:cNvSpPr>
            <a:spLocks noGrp="1"/>
          </p:cNvSpPr>
          <p:nvPr>
            <p:ph sz="half" idx="1"/>
          </p:nvPr>
        </p:nvSpPr>
        <p:spPr/>
        <p:txBody>
          <a:bodyPr>
            <a:noAutofit/>
          </a:bodyPr>
          <a:lstStyle/>
          <a:p>
            <a:pPr>
              <a:spcBef>
                <a:spcPts val="1200"/>
              </a:spcBef>
              <a:spcAft>
                <a:spcPts val="1200"/>
              </a:spcAft>
            </a:pPr>
            <a:r>
              <a:rPr lang="en-US" sz="2400" dirty="0"/>
              <a:t>A perpetrator may use children to maintain control over his partner by </a:t>
            </a:r>
            <a:endParaRPr lang="en-US" sz="2400" dirty="0" smtClean="0"/>
          </a:p>
          <a:p>
            <a:pPr lvl="1">
              <a:spcBef>
                <a:spcPts val="1200"/>
              </a:spcBef>
              <a:spcAft>
                <a:spcPts val="1200"/>
              </a:spcAft>
            </a:pPr>
            <a:r>
              <a:rPr lang="en-US" sz="2400" dirty="0" smtClean="0"/>
              <a:t>not </a:t>
            </a:r>
            <a:r>
              <a:rPr lang="en-US" sz="2400" dirty="0"/>
              <a:t>paying child support, </a:t>
            </a:r>
            <a:endParaRPr lang="en-US" sz="2400" dirty="0" smtClean="0"/>
          </a:p>
          <a:p>
            <a:pPr lvl="1">
              <a:spcBef>
                <a:spcPts val="1200"/>
              </a:spcBef>
              <a:spcAft>
                <a:spcPts val="1200"/>
              </a:spcAft>
            </a:pPr>
            <a:r>
              <a:rPr lang="en-US" sz="2400" dirty="0" smtClean="0"/>
              <a:t>requiring </a:t>
            </a:r>
            <a:r>
              <a:rPr lang="en-US" sz="2400" dirty="0"/>
              <a:t>that </a:t>
            </a:r>
            <a:r>
              <a:rPr lang="en-US" sz="2400" dirty="0" smtClean="0"/>
              <a:t>one </a:t>
            </a:r>
            <a:r>
              <a:rPr lang="en-US" sz="2400" dirty="0"/>
              <a:t>child always be in the company of the </a:t>
            </a:r>
            <a:r>
              <a:rPr lang="en-US" sz="2400" dirty="0" smtClean="0"/>
              <a:t>survivor in order to spy, </a:t>
            </a:r>
          </a:p>
        </p:txBody>
      </p:sp>
      <p:sp>
        <p:nvSpPr>
          <p:cNvPr id="4" name="Content Placeholder 3"/>
          <p:cNvSpPr>
            <a:spLocks noGrp="1"/>
          </p:cNvSpPr>
          <p:nvPr>
            <p:ph sz="half" idx="2"/>
          </p:nvPr>
        </p:nvSpPr>
        <p:spPr/>
        <p:txBody>
          <a:bodyPr>
            <a:normAutofit/>
          </a:bodyPr>
          <a:lstStyle/>
          <a:p>
            <a:pPr>
              <a:spcBef>
                <a:spcPts val="1200"/>
              </a:spcBef>
              <a:spcAft>
                <a:spcPts val="1200"/>
              </a:spcAft>
            </a:pPr>
            <a:r>
              <a:rPr lang="en-US" sz="2400" dirty="0"/>
              <a:t>threatening to take children away from her, </a:t>
            </a:r>
          </a:p>
          <a:p>
            <a:pPr>
              <a:spcBef>
                <a:spcPts val="1200"/>
              </a:spcBef>
              <a:spcAft>
                <a:spcPts val="1200"/>
              </a:spcAft>
            </a:pPr>
            <a:r>
              <a:rPr lang="en-US" sz="2400" dirty="0"/>
              <a:t>involving her in long legal fights over custody, or</a:t>
            </a:r>
          </a:p>
          <a:p>
            <a:pPr>
              <a:spcBef>
                <a:spcPts val="1200"/>
              </a:spcBef>
              <a:spcAft>
                <a:spcPts val="1200"/>
              </a:spcAft>
            </a:pPr>
            <a:r>
              <a:rPr lang="en-US" sz="2400" dirty="0"/>
              <a:t>kidnapping or taking the children hostage as a way to force the survivor’s compliance. </a:t>
            </a:r>
          </a:p>
          <a:p>
            <a:endParaRPr lang="en-US" b="1" dirty="0"/>
          </a:p>
        </p:txBody>
      </p:sp>
    </p:spTree>
    <p:extLst>
      <p:ext uri="{BB962C8B-B14F-4D97-AF65-F5344CB8AC3E}">
        <p14:creationId xmlns:p14="http://schemas.microsoft.com/office/powerpoint/2010/main" val="89817637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Violence</a:t>
            </a:r>
            <a:endParaRPr lang="en-US" dirty="0"/>
          </a:p>
        </p:txBody>
      </p:sp>
      <p:sp>
        <p:nvSpPr>
          <p:cNvPr id="3" name="Content Placeholder 2"/>
          <p:cNvSpPr>
            <a:spLocks noGrp="1"/>
          </p:cNvSpPr>
          <p:nvPr>
            <p:ph sz="half" idx="1"/>
          </p:nvPr>
        </p:nvSpPr>
        <p:spPr/>
        <p:txBody>
          <a:bodyPr>
            <a:noAutofit/>
          </a:bodyPr>
          <a:lstStyle/>
          <a:p>
            <a:pPr>
              <a:spcBef>
                <a:spcPts val="1200"/>
              </a:spcBef>
              <a:spcAft>
                <a:spcPts val="1200"/>
              </a:spcAft>
            </a:pPr>
            <a:r>
              <a:rPr lang="en-US" sz="2000" dirty="0"/>
              <a:t>Perpetrators control survivors by controlling their access </a:t>
            </a:r>
            <a:r>
              <a:rPr lang="en-US" sz="2000" dirty="0" smtClean="0"/>
              <a:t>to </a:t>
            </a:r>
            <a:r>
              <a:rPr lang="en-US" sz="2000" dirty="0"/>
              <a:t>family resources: time, </a:t>
            </a:r>
            <a:r>
              <a:rPr lang="en-US" sz="2000" dirty="0" smtClean="0"/>
              <a:t>car, </a:t>
            </a:r>
            <a:r>
              <a:rPr lang="en-US" sz="2000" dirty="0"/>
              <a:t>food, clothing, </a:t>
            </a:r>
            <a:r>
              <a:rPr lang="en-US" sz="2000" dirty="0" smtClean="0"/>
              <a:t>shelter &amp; </a:t>
            </a:r>
            <a:r>
              <a:rPr lang="en-US" sz="2000" dirty="0"/>
              <a:t>money. </a:t>
            </a:r>
          </a:p>
          <a:p>
            <a:pPr>
              <a:spcBef>
                <a:spcPts val="1200"/>
              </a:spcBef>
              <a:spcAft>
                <a:spcPts val="1200"/>
              </a:spcAft>
            </a:pPr>
            <a:r>
              <a:rPr lang="en-US" sz="2000" dirty="0"/>
              <a:t>It does not matter who the primary provider is or if both partners contribute. </a:t>
            </a:r>
          </a:p>
          <a:p>
            <a:pPr>
              <a:spcBef>
                <a:spcPts val="1200"/>
              </a:spcBef>
              <a:spcAft>
                <a:spcPts val="1200"/>
              </a:spcAft>
            </a:pPr>
            <a:r>
              <a:rPr lang="en-US" sz="2000" dirty="0"/>
              <a:t>He may actively resist the survivor becoming financially self-sufficient as a way to maintain power and control. </a:t>
            </a:r>
          </a:p>
        </p:txBody>
      </p:sp>
      <p:sp>
        <p:nvSpPr>
          <p:cNvPr id="4" name="Content Placeholder 3"/>
          <p:cNvSpPr>
            <a:spLocks noGrp="1"/>
          </p:cNvSpPr>
          <p:nvPr>
            <p:ph sz="half" idx="2"/>
          </p:nvPr>
        </p:nvSpPr>
        <p:spPr/>
        <p:txBody>
          <a:bodyPr>
            <a:normAutofit lnSpcReduction="10000"/>
          </a:bodyPr>
          <a:lstStyle/>
          <a:p>
            <a:pPr>
              <a:lnSpc>
                <a:spcPct val="90000"/>
              </a:lnSpc>
              <a:spcBef>
                <a:spcPts val="1200"/>
              </a:spcBef>
              <a:spcAft>
                <a:spcPts val="1200"/>
              </a:spcAft>
            </a:pPr>
            <a:r>
              <a:rPr lang="en-US" sz="2400" dirty="0"/>
              <a:t>Conversely, he may refuse to work and insist that she support the family. </a:t>
            </a:r>
          </a:p>
          <a:p>
            <a:pPr>
              <a:lnSpc>
                <a:spcPct val="90000"/>
              </a:lnSpc>
              <a:spcBef>
                <a:spcPts val="1200"/>
              </a:spcBef>
              <a:spcAft>
                <a:spcPts val="1200"/>
              </a:spcAft>
            </a:pPr>
            <a:r>
              <a:rPr lang="en-US" sz="2400" dirty="0"/>
              <a:t>He may expect her to be the family “bookkeeper,” requiring that she keep all records &amp;</a:t>
            </a:r>
            <a:r>
              <a:rPr lang="en-US" sz="2400" dirty="0" smtClean="0"/>
              <a:t> </a:t>
            </a:r>
            <a:r>
              <a:rPr lang="en-US" sz="2400" dirty="0"/>
              <a:t>write all checks, or he may keep financial information away from her. </a:t>
            </a:r>
          </a:p>
          <a:p>
            <a:endParaRPr lang="en-US" dirty="0"/>
          </a:p>
          <a:p>
            <a:endParaRPr lang="en-US" dirty="0"/>
          </a:p>
        </p:txBody>
      </p:sp>
    </p:spTree>
    <p:extLst>
      <p:ext uri="{BB962C8B-B14F-4D97-AF65-F5344CB8AC3E}">
        <p14:creationId xmlns:p14="http://schemas.microsoft.com/office/powerpoint/2010/main" val="31784550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violence</a:t>
            </a:r>
            <a:endParaRPr lang="en-US" dirty="0"/>
          </a:p>
        </p:txBody>
      </p:sp>
      <p:sp>
        <p:nvSpPr>
          <p:cNvPr id="3" name="Content Placeholder 2"/>
          <p:cNvSpPr>
            <a:spLocks noGrp="1"/>
          </p:cNvSpPr>
          <p:nvPr>
            <p:ph sz="half" idx="1"/>
          </p:nvPr>
        </p:nvSpPr>
        <p:spPr/>
        <p:txBody>
          <a:bodyPr>
            <a:normAutofit/>
          </a:bodyPr>
          <a:lstStyle/>
          <a:p>
            <a:pPr>
              <a:spcBef>
                <a:spcPts val="1200"/>
              </a:spcBef>
              <a:spcAft>
                <a:spcPts val="1200"/>
              </a:spcAft>
            </a:pPr>
            <a:r>
              <a:rPr lang="en-US" sz="2400" dirty="0"/>
              <a:t>In all instances he alone makes the decisions. </a:t>
            </a:r>
          </a:p>
          <a:p>
            <a:pPr>
              <a:spcBef>
                <a:spcPts val="1200"/>
              </a:spcBef>
              <a:spcAft>
                <a:spcPts val="1200"/>
              </a:spcAft>
            </a:pPr>
            <a:r>
              <a:rPr lang="en-US" sz="2400" dirty="0"/>
              <a:t>Survivors are put in the position of having to get “permission” to spend money on basic family needs. </a:t>
            </a:r>
          </a:p>
          <a:p>
            <a:endParaRPr lang="en-US" dirty="0"/>
          </a:p>
        </p:txBody>
      </p:sp>
      <p:sp>
        <p:nvSpPr>
          <p:cNvPr id="4" name="Content Placeholder 3"/>
          <p:cNvSpPr>
            <a:spLocks noGrp="1"/>
          </p:cNvSpPr>
          <p:nvPr>
            <p:ph sz="half" idx="2"/>
          </p:nvPr>
        </p:nvSpPr>
        <p:spPr/>
        <p:txBody>
          <a:bodyPr>
            <a:noAutofit/>
          </a:bodyPr>
          <a:lstStyle/>
          <a:p>
            <a:r>
              <a:rPr lang="en-US" sz="2400" dirty="0"/>
              <a:t>When the survivor leaves the battering relationship, the perpetrator may use economics as a way to maintain control or force her to return: </a:t>
            </a:r>
            <a:endParaRPr lang="en-US" sz="2400" dirty="0" smtClean="0"/>
          </a:p>
          <a:p>
            <a:pPr lvl="1"/>
            <a:r>
              <a:rPr lang="en-US" sz="2000" dirty="0" smtClean="0"/>
              <a:t>refusing </a:t>
            </a:r>
            <a:r>
              <a:rPr lang="en-US" sz="2000" dirty="0"/>
              <a:t>to pay bills, </a:t>
            </a:r>
            <a:endParaRPr lang="en-US" sz="2000" dirty="0" smtClean="0"/>
          </a:p>
          <a:p>
            <a:pPr lvl="1"/>
            <a:r>
              <a:rPr lang="en-US" sz="2000" dirty="0" smtClean="0"/>
              <a:t>instituting </a:t>
            </a:r>
            <a:r>
              <a:rPr lang="en-US" sz="2000" dirty="0"/>
              <a:t>legal procedures costly to the survivor, </a:t>
            </a:r>
            <a:endParaRPr lang="en-US" sz="2000" dirty="0" smtClean="0"/>
          </a:p>
          <a:p>
            <a:pPr lvl="1"/>
            <a:r>
              <a:rPr lang="en-US" sz="2000" dirty="0" smtClean="0"/>
              <a:t>destroying </a:t>
            </a:r>
            <a:r>
              <a:rPr lang="en-US" sz="2000" dirty="0"/>
              <a:t>assets in which she has a </a:t>
            </a:r>
            <a:r>
              <a:rPr lang="en-US" sz="2000" dirty="0" smtClean="0"/>
              <a:t>share</a:t>
            </a:r>
            <a:r>
              <a:rPr lang="en-US" sz="2000" dirty="0"/>
              <a:t>.</a:t>
            </a:r>
            <a:endParaRPr lang="en-US" sz="2000" dirty="0" smtClean="0"/>
          </a:p>
        </p:txBody>
      </p:sp>
    </p:spTree>
    <p:extLst>
      <p:ext uri="{BB962C8B-B14F-4D97-AF65-F5344CB8AC3E}">
        <p14:creationId xmlns:p14="http://schemas.microsoft.com/office/powerpoint/2010/main" val="267361707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Work</a:t>
            </a:r>
            <a:endParaRPr lang="en-US" dirty="0"/>
          </a:p>
        </p:txBody>
      </p:sp>
      <p:sp>
        <p:nvSpPr>
          <p:cNvPr id="3" name="Content Placeholder 2"/>
          <p:cNvSpPr>
            <a:spLocks noGrp="1"/>
          </p:cNvSpPr>
          <p:nvPr>
            <p:ph idx="1"/>
          </p:nvPr>
        </p:nvSpPr>
        <p:spPr/>
        <p:txBody>
          <a:bodyPr>
            <a:normAutofit fontScale="25000" lnSpcReduction="20000"/>
          </a:bodyPr>
          <a:lstStyle/>
          <a:p>
            <a:pPr marL="0" indent="0">
              <a:lnSpc>
                <a:spcPct val="90000"/>
              </a:lnSpc>
              <a:spcBef>
                <a:spcPts val="1200"/>
              </a:spcBef>
              <a:spcAft>
                <a:spcPts val="600"/>
              </a:spcAft>
              <a:buNone/>
            </a:pPr>
            <a:r>
              <a:rPr lang="en-US" sz="8000" b="1" dirty="0" smtClean="0"/>
              <a:t>Group </a:t>
            </a:r>
            <a:r>
              <a:rPr lang="en-US" sz="8000" b="1" dirty="0"/>
              <a:t>1  </a:t>
            </a:r>
            <a:endParaRPr lang="en-US" sz="7200" b="1" dirty="0"/>
          </a:p>
          <a:p>
            <a:pPr lvl="1">
              <a:lnSpc>
                <a:spcPct val="110000"/>
              </a:lnSpc>
              <a:spcBef>
                <a:spcPts val="1200"/>
              </a:spcBef>
              <a:spcAft>
                <a:spcPts val="600"/>
              </a:spcAft>
            </a:pPr>
            <a:r>
              <a:rPr lang="en-US" sz="8000" dirty="0"/>
              <a:t>List examples of physical </a:t>
            </a:r>
            <a:r>
              <a:rPr lang="en-US" sz="8000" dirty="0" smtClean="0"/>
              <a:t>Gender Based Violence </a:t>
            </a:r>
            <a:endParaRPr lang="en-US" sz="8000" b="1" dirty="0" smtClean="0"/>
          </a:p>
          <a:p>
            <a:pPr marL="228600" lvl="1" indent="0">
              <a:lnSpc>
                <a:spcPct val="110000"/>
              </a:lnSpc>
              <a:spcBef>
                <a:spcPts val="1200"/>
              </a:spcBef>
              <a:spcAft>
                <a:spcPts val="600"/>
              </a:spcAft>
              <a:buNone/>
            </a:pPr>
            <a:r>
              <a:rPr lang="en-US" sz="8000" b="1" dirty="0" smtClean="0"/>
              <a:t>Group 2</a:t>
            </a:r>
            <a:endParaRPr lang="en-US" sz="8000" b="1" dirty="0"/>
          </a:p>
          <a:p>
            <a:pPr lvl="1">
              <a:lnSpc>
                <a:spcPct val="110000"/>
              </a:lnSpc>
              <a:spcBef>
                <a:spcPts val="1200"/>
              </a:spcBef>
              <a:spcAft>
                <a:spcPts val="600"/>
              </a:spcAft>
            </a:pPr>
            <a:r>
              <a:rPr lang="en-US" sz="8000" dirty="0"/>
              <a:t>List examples of Sexual </a:t>
            </a:r>
            <a:r>
              <a:rPr lang="en-US" sz="8000" dirty="0" smtClean="0"/>
              <a:t>Gender Based Violence </a:t>
            </a:r>
            <a:r>
              <a:rPr lang="en-US" sz="8000" dirty="0"/>
              <a:t>	</a:t>
            </a:r>
            <a:endParaRPr lang="en-US" sz="8000" b="1" dirty="0" smtClean="0"/>
          </a:p>
          <a:p>
            <a:pPr marL="228600" lvl="1" indent="0">
              <a:lnSpc>
                <a:spcPct val="110000"/>
              </a:lnSpc>
              <a:spcBef>
                <a:spcPts val="1200"/>
              </a:spcBef>
              <a:spcAft>
                <a:spcPts val="600"/>
              </a:spcAft>
              <a:buNone/>
            </a:pPr>
            <a:r>
              <a:rPr lang="en-US" sz="8000" b="1" dirty="0" smtClean="0"/>
              <a:t>Group </a:t>
            </a:r>
            <a:r>
              <a:rPr lang="en-US" sz="8000" b="1" dirty="0"/>
              <a:t>3 </a:t>
            </a:r>
          </a:p>
          <a:p>
            <a:pPr lvl="1">
              <a:lnSpc>
                <a:spcPct val="110000"/>
              </a:lnSpc>
              <a:spcBef>
                <a:spcPts val="1200"/>
              </a:spcBef>
              <a:spcAft>
                <a:spcPts val="600"/>
              </a:spcAft>
            </a:pPr>
            <a:r>
              <a:rPr lang="en-US" sz="8000" dirty="0"/>
              <a:t>List examples of psychological </a:t>
            </a:r>
            <a:r>
              <a:rPr lang="en-US" sz="8000" dirty="0" smtClean="0"/>
              <a:t>Gender Based Violence </a:t>
            </a:r>
            <a:endParaRPr lang="en-US" sz="1600" dirty="0"/>
          </a:p>
        </p:txBody>
      </p:sp>
    </p:spTree>
    <p:extLst>
      <p:ext uri="{BB962C8B-B14F-4D97-AF65-F5344CB8AC3E}">
        <p14:creationId xmlns:p14="http://schemas.microsoft.com/office/powerpoint/2010/main" val="390790045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651248" y="1991828"/>
            <a:ext cx="3273552" cy="1018647"/>
          </a:xfrm>
        </p:spPr>
        <p:txBody>
          <a:bodyPr>
            <a:noAutofit/>
          </a:bodyPr>
          <a:lstStyle/>
          <a:p>
            <a:pPr algn="l">
              <a:lnSpc>
                <a:spcPct val="100000"/>
              </a:lnSpc>
            </a:pPr>
            <a:r>
              <a:rPr lang="en-US" sz="2800" dirty="0" smtClean="0"/>
              <a:t>Consequences of SGBV on Women</a:t>
            </a:r>
            <a:endParaRPr lang="en-US" sz="2800" dirty="0"/>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4032477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normAutofit fontScale="85000" lnSpcReduction="20000"/>
          </a:bodyPr>
          <a:lstStyle/>
          <a:p>
            <a:pPr algn="just">
              <a:spcBef>
                <a:spcPts val="1200"/>
              </a:spcBef>
              <a:spcAft>
                <a:spcPts val="1200"/>
              </a:spcAft>
            </a:pPr>
            <a:r>
              <a:rPr lang="en-US" sz="2600" dirty="0" smtClean="0"/>
              <a:t>Victims of SGBV </a:t>
            </a:r>
            <a:r>
              <a:rPr lang="en-US" sz="2600" dirty="0"/>
              <a:t>suffer specific </a:t>
            </a:r>
            <a:r>
              <a:rPr lang="en-US" sz="2600" dirty="0" smtClean="0"/>
              <a:t>consequences.</a:t>
            </a:r>
            <a:endParaRPr lang="en-US" sz="2600" dirty="0"/>
          </a:p>
          <a:p>
            <a:pPr algn="just">
              <a:spcBef>
                <a:spcPts val="1200"/>
              </a:spcBef>
              <a:spcAft>
                <a:spcPts val="1200"/>
              </a:spcAft>
            </a:pPr>
            <a:r>
              <a:rPr lang="en-US" sz="2600" dirty="0" smtClean="0"/>
              <a:t>They can </a:t>
            </a:r>
            <a:r>
              <a:rPr lang="en-US" sz="2600" dirty="0"/>
              <a:t>be physical, sexual, emotional, or economic (e.g. HIV/AIDS, general ill health, death, child abuse, trauma, low self-esteem, economic decline etc.). </a:t>
            </a:r>
          </a:p>
          <a:p>
            <a:pPr algn="just">
              <a:spcBef>
                <a:spcPts val="1200"/>
              </a:spcBef>
              <a:spcAft>
                <a:spcPts val="1200"/>
              </a:spcAft>
            </a:pPr>
            <a:r>
              <a:rPr lang="en-US" sz="2600" dirty="0" smtClean="0"/>
              <a:t>VAW denies </a:t>
            </a:r>
            <a:r>
              <a:rPr lang="en-US" sz="2600" dirty="0"/>
              <a:t>women, their families, communities and societies the opportunity to reach their full potential.</a:t>
            </a:r>
          </a:p>
          <a:p>
            <a:endParaRPr lang="en-US" dirty="0"/>
          </a:p>
        </p:txBody>
      </p:sp>
    </p:spTree>
    <p:extLst>
      <p:ext uri="{BB962C8B-B14F-4D97-AF65-F5344CB8AC3E}">
        <p14:creationId xmlns:p14="http://schemas.microsoft.com/office/powerpoint/2010/main" val="633133890"/>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Work</a:t>
            </a:r>
            <a:endParaRPr lang="en-US" dirty="0"/>
          </a:p>
        </p:txBody>
      </p:sp>
      <p:sp>
        <p:nvSpPr>
          <p:cNvPr id="3" name="Content Placeholder 2"/>
          <p:cNvSpPr>
            <a:spLocks noGrp="1"/>
          </p:cNvSpPr>
          <p:nvPr>
            <p:ph idx="1"/>
          </p:nvPr>
        </p:nvSpPr>
        <p:spPr/>
        <p:txBody>
          <a:bodyPr>
            <a:normAutofit fontScale="70000" lnSpcReduction="20000"/>
          </a:bodyPr>
          <a:lstStyle/>
          <a:p>
            <a:pPr>
              <a:spcBef>
                <a:spcPts val="1200"/>
              </a:spcBef>
              <a:spcAft>
                <a:spcPts val="1200"/>
              </a:spcAft>
            </a:pPr>
            <a:r>
              <a:rPr lang="en-US" sz="3600" dirty="0" smtClean="0"/>
              <a:t>Split into four groups</a:t>
            </a:r>
            <a:endParaRPr lang="en-US" sz="3600" dirty="0"/>
          </a:p>
          <a:p>
            <a:pPr lvl="2">
              <a:spcBef>
                <a:spcPts val="1200"/>
              </a:spcBef>
              <a:spcAft>
                <a:spcPts val="1200"/>
              </a:spcAft>
            </a:pPr>
            <a:r>
              <a:rPr lang="en-US" sz="3200" dirty="0" smtClean="0"/>
              <a:t>Group 1: List the physical</a:t>
            </a:r>
            <a:r>
              <a:rPr lang="en-US" sz="3200" dirty="0"/>
              <a:t> consequences of </a:t>
            </a:r>
            <a:r>
              <a:rPr lang="en-US" sz="3200" dirty="0" smtClean="0"/>
              <a:t>SGBV</a:t>
            </a:r>
          </a:p>
          <a:p>
            <a:pPr lvl="2">
              <a:spcBef>
                <a:spcPts val="1200"/>
              </a:spcBef>
              <a:spcAft>
                <a:spcPts val="1200"/>
              </a:spcAft>
            </a:pPr>
            <a:r>
              <a:rPr lang="en-US" sz="3200" dirty="0" smtClean="0"/>
              <a:t>Group 2: List the Reproductive health </a:t>
            </a:r>
            <a:r>
              <a:rPr lang="en-US" sz="3200" dirty="0"/>
              <a:t>consequences of </a:t>
            </a:r>
            <a:r>
              <a:rPr lang="en-US" sz="3200" dirty="0" smtClean="0"/>
              <a:t>SGBV </a:t>
            </a:r>
          </a:p>
          <a:p>
            <a:pPr lvl="2">
              <a:spcBef>
                <a:spcPts val="1200"/>
              </a:spcBef>
              <a:spcAft>
                <a:spcPts val="1200"/>
              </a:spcAft>
            </a:pPr>
            <a:r>
              <a:rPr lang="en-US" sz="3200" dirty="0" smtClean="0"/>
              <a:t>Group 3: List the emotional consequences of SGBV</a:t>
            </a:r>
          </a:p>
          <a:p>
            <a:pPr lvl="2">
              <a:spcBef>
                <a:spcPts val="1200"/>
              </a:spcBef>
              <a:spcAft>
                <a:spcPts val="1200"/>
              </a:spcAft>
            </a:pPr>
            <a:r>
              <a:rPr lang="en-US" sz="3200" dirty="0" smtClean="0"/>
              <a:t>Group 4: List the economic consequences of SGBV</a:t>
            </a:r>
            <a:r>
              <a:rPr lang="en-US" sz="2800" dirty="0" smtClean="0"/>
              <a:t> </a:t>
            </a:r>
            <a:endParaRPr lang="en-US" sz="2800" dirty="0"/>
          </a:p>
        </p:txBody>
      </p:sp>
    </p:spTree>
    <p:extLst>
      <p:ext uri="{BB962C8B-B14F-4D97-AF65-F5344CB8AC3E}">
        <p14:creationId xmlns:p14="http://schemas.microsoft.com/office/powerpoint/2010/main" val="1623252006"/>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33438" y="0"/>
            <a:ext cx="7477125" cy="1143000"/>
          </a:xfrm>
          <a:prstGeom prst="rect">
            <a:avLst/>
          </a:prstGeom>
        </p:spPr>
        <p:txBody>
          <a:bodyPr/>
          <a:lst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a:lstStyle>
          <a:p>
            <a:pPr algn="ctr">
              <a:defRPr/>
            </a:pPr>
            <a:r>
              <a:rPr lang="en-US" b="1" smtClean="0">
                <a:latin typeface="Arial" charset="0"/>
                <a:cs typeface="+mj-cs"/>
              </a:rPr>
              <a:t>GBV is a Public Health Issue</a:t>
            </a:r>
            <a:endParaRPr lang="en-US" b="1">
              <a:latin typeface="Arial" charset="0"/>
              <a:cs typeface="+mj-cs"/>
            </a:endParaRPr>
          </a:p>
        </p:txBody>
      </p:sp>
      <p:graphicFrame>
        <p:nvGraphicFramePr>
          <p:cNvPr id="3" name="Group 88"/>
          <p:cNvGraphicFramePr>
            <a:graphicFrameLocks noGrp="1"/>
          </p:cNvGraphicFramePr>
          <p:nvPr>
            <p:extLst>
              <p:ext uri="{D42A27DB-BD31-4B8C-83A1-F6EECF244321}">
                <p14:modId xmlns:p14="http://schemas.microsoft.com/office/powerpoint/2010/main" val="3422427747"/>
              </p:ext>
            </p:extLst>
          </p:nvPr>
        </p:nvGraphicFramePr>
        <p:xfrm>
          <a:off x="1066800" y="1066800"/>
          <a:ext cx="7315200" cy="5078426"/>
        </p:xfrm>
        <a:graphic>
          <a:graphicData uri="http://schemas.openxmlformats.org/drawingml/2006/table">
            <a:tbl>
              <a:tblPr/>
              <a:tblGrid>
                <a:gridCol w="1906588"/>
                <a:gridCol w="1217612"/>
                <a:gridCol w="2259013"/>
                <a:gridCol w="1931987"/>
              </a:tblGrid>
              <a:tr h="8229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Arial" charset="0"/>
                          <a:ea typeface="ＭＳ Ｐゴシック" charset="0"/>
                        </a:rPr>
                        <a:t>Fatal Outcomes</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Arial" charset="0"/>
                          <a:ea typeface="ＭＳ Ｐゴシック" charset="0"/>
                        </a:rPr>
                        <a:t>Non-fatal Outcomes</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701573">
                <a:tc rowSpan="2">
                  <a:txBody>
                    <a:bodyPr/>
                    <a:lstStyle/>
                    <a:p>
                      <a:pPr marL="0" marR="0" lvl="0" indent="0" algn="l" defTabSz="914400" rtl="0" eaLnBrk="1" fontAlgn="base" latinLnBrk="0" hangingPunct="1">
                        <a:lnSpc>
                          <a:spcPct val="100000"/>
                        </a:lnSpc>
                        <a:spcBef>
                          <a:spcPct val="20000"/>
                        </a:spcBef>
                        <a:spcAft>
                          <a:spcPct val="0"/>
                        </a:spcAft>
                        <a:buClrTx/>
                        <a:buSzTx/>
                        <a:buFontTx/>
                        <a:buBlip>
                          <a:blip r:embed="rId3"/>
                        </a:buBlip>
                        <a:tabLst/>
                      </a:pPr>
                      <a:r>
                        <a:rPr kumimoji="0" lang="en-US" sz="1600" b="0" i="0" u="none" strike="noStrike" cap="none" normalizeH="0" baseline="0">
                          <a:ln>
                            <a:noFill/>
                          </a:ln>
                          <a:solidFill>
                            <a:schemeClr val="tx1"/>
                          </a:solidFill>
                          <a:effectLst/>
                          <a:latin typeface="Arial" charset="0"/>
                          <a:ea typeface="ＭＳ Ｐゴシック" charset="0"/>
                          <a:cs typeface="Times New Roman" charset="0"/>
                        </a:rPr>
                        <a:t>Femicide</a:t>
                      </a:r>
                    </a:p>
                    <a:p>
                      <a:pPr marL="0" marR="0" lvl="0" indent="0" algn="l" defTabSz="914400" rtl="0" eaLnBrk="1" fontAlgn="base" latinLnBrk="0" hangingPunct="1">
                        <a:lnSpc>
                          <a:spcPct val="100000"/>
                        </a:lnSpc>
                        <a:spcBef>
                          <a:spcPct val="20000"/>
                        </a:spcBef>
                        <a:spcAft>
                          <a:spcPct val="0"/>
                        </a:spcAft>
                        <a:buClrTx/>
                        <a:buSzTx/>
                        <a:buFontTx/>
                        <a:buBlip>
                          <a:blip r:embed="rId3"/>
                        </a:buBlip>
                        <a:tabLst/>
                      </a:pPr>
                      <a:r>
                        <a:rPr kumimoji="0" lang="en-US" sz="1600" b="0" i="0" u="none" strike="noStrike" cap="none" normalizeH="0" baseline="0">
                          <a:ln>
                            <a:noFill/>
                          </a:ln>
                          <a:solidFill>
                            <a:schemeClr val="tx1"/>
                          </a:solidFill>
                          <a:effectLst/>
                          <a:latin typeface="Arial" charset="0"/>
                          <a:ea typeface="ＭＳ Ｐゴシック" charset="0"/>
                          <a:cs typeface="Times New Roman" charset="0"/>
                        </a:rPr>
                        <a:t>Suicide</a:t>
                      </a:r>
                    </a:p>
                    <a:p>
                      <a:pPr marL="0" marR="0" lvl="0" indent="0" algn="l" defTabSz="914400" rtl="0" eaLnBrk="1" fontAlgn="base" latinLnBrk="0" hangingPunct="1">
                        <a:lnSpc>
                          <a:spcPct val="100000"/>
                        </a:lnSpc>
                        <a:spcBef>
                          <a:spcPct val="20000"/>
                        </a:spcBef>
                        <a:spcAft>
                          <a:spcPct val="0"/>
                        </a:spcAft>
                        <a:buClrTx/>
                        <a:buSzTx/>
                        <a:buFontTx/>
                        <a:buBlip>
                          <a:blip r:embed="rId3"/>
                        </a:buBlip>
                        <a:tabLst/>
                      </a:pPr>
                      <a:r>
                        <a:rPr kumimoji="0" lang="en-US" sz="1600" b="0" i="0" u="none" strike="noStrike" cap="none" normalizeH="0" baseline="0">
                          <a:ln>
                            <a:noFill/>
                          </a:ln>
                          <a:solidFill>
                            <a:schemeClr val="tx1"/>
                          </a:solidFill>
                          <a:effectLst/>
                          <a:latin typeface="Arial" charset="0"/>
                          <a:ea typeface="ＭＳ Ｐゴシック" charset="0"/>
                          <a:cs typeface="Times New Roman" charset="0"/>
                        </a:rPr>
                        <a:t>AIDS-related mortality</a:t>
                      </a:r>
                    </a:p>
                    <a:p>
                      <a:pPr marL="0" marR="0" lvl="0" indent="0" algn="l" defTabSz="914400" rtl="0" eaLnBrk="1" fontAlgn="base" latinLnBrk="0" hangingPunct="1">
                        <a:lnSpc>
                          <a:spcPct val="100000"/>
                        </a:lnSpc>
                        <a:spcBef>
                          <a:spcPct val="20000"/>
                        </a:spcBef>
                        <a:spcAft>
                          <a:spcPct val="0"/>
                        </a:spcAft>
                        <a:buClrTx/>
                        <a:buSzTx/>
                        <a:buFontTx/>
                        <a:buBlip>
                          <a:blip r:embed="rId3"/>
                        </a:buBlip>
                        <a:tabLst/>
                      </a:pPr>
                      <a:r>
                        <a:rPr kumimoji="0" lang="en-US" sz="1600" b="0" i="0" u="none" strike="noStrike" cap="none" normalizeH="0" baseline="0">
                          <a:ln>
                            <a:noFill/>
                          </a:ln>
                          <a:solidFill>
                            <a:schemeClr val="tx1"/>
                          </a:solidFill>
                          <a:effectLst/>
                          <a:latin typeface="Arial" charset="0"/>
                          <a:ea typeface="ＭＳ Ｐゴシック" charset="0"/>
                          <a:cs typeface="Times New Roman" charset="0"/>
                        </a:rPr>
                        <a:t>Maternal mortality</a:t>
                      </a:r>
                      <a:r>
                        <a:rPr kumimoji="0" lang="en-US" sz="1600" b="0" i="0" u="none" strike="noStrike" cap="none" normalizeH="0" baseline="0">
                          <a:ln>
                            <a:noFill/>
                          </a:ln>
                          <a:solidFill>
                            <a:schemeClr val="tx1"/>
                          </a:solidFill>
                          <a:effectLst/>
                          <a:latin typeface="Arial" charset="0"/>
                          <a:ea typeface="ＭＳ Ｐゴシック" charset="0"/>
                        </a:rPr>
                        <a:t> </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ＭＳ Ｐゴシック" charset="0"/>
                        </a:rPr>
                        <a:t>Physical</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ＭＳ Ｐゴシック" charset="0"/>
                        </a:rPr>
                        <a:t>Sexual &amp; Reproductive</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ea typeface="ＭＳ Ｐゴシック" charset="0"/>
                        </a:rPr>
                        <a:t>Psychological &amp; Behavioral</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3553899">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Blip>
                          <a:blip r:embed="rId3"/>
                        </a:buBlip>
                        <a:tabLst/>
                      </a:pPr>
                      <a:r>
                        <a:rPr kumimoji="0" lang="en-US" sz="1600" b="0" i="0" u="none" strike="noStrike" cap="none" normalizeH="0" baseline="0" dirty="0">
                          <a:ln>
                            <a:noFill/>
                          </a:ln>
                          <a:solidFill>
                            <a:schemeClr val="tx1"/>
                          </a:solidFill>
                          <a:effectLst/>
                          <a:latin typeface="Arial" charset="0"/>
                          <a:ea typeface="ＭＳ Ｐゴシック" charset="0"/>
                          <a:cs typeface="Times New Roman" charset="0"/>
                        </a:rPr>
                        <a:t>Fractures</a:t>
                      </a:r>
                    </a:p>
                    <a:p>
                      <a:pPr marL="0" marR="0" lvl="0" indent="0" algn="l" defTabSz="914400" rtl="0" eaLnBrk="1" fontAlgn="base" latinLnBrk="0" hangingPunct="1">
                        <a:lnSpc>
                          <a:spcPct val="100000"/>
                        </a:lnSpc>
                        <a:spcBef>
                          <a:spcPct val="20000"/>
                        </a:spcBef>
                        <a:spcAft>
                          <a:spcPct val="0"/>
                        </a:spcAft>
                        <a:buClrTx/>
                        <a:buSzTx/>
                        <a:buFontTx/>
                        <a:buBlip>
                          <a:blip r:embed="rId3"/>
                        </a:buBlip>
                        <a:tabLst/>
                      </a:pPr>
                      <a:r>
                        <a:rPr kumimoji="0" lang="en-US" sz="1600" b="0" i="0" u="none" strike="noStrike" cap="none" normalizeH="0" baseline="0" dirty="0">
                          <a:ln>
                            <a:noFill/>
                          </a:ln>
                          <a:solidFill>
                            <a:schemeClr val="tx1"/>
                          </a:solidFill>
                          <a:effectLst/>
                          <a:latin typeface="Arial" charset="0"/>
                          <a:ea typeface="ＭＳ Ｐゴシック" charset="0"/>
                          <a:cs typeface="Times New Roman" charset="0"/>
                        </a:rPr>
                        <a:t>Chronic pain </a:t>
                      </a:r>
                      <a:r>
                        <a:rPr kumimoji="0" lang="en-US" sz="1600" b="0" i="0" u="none" strike="noStrike" cap="none" normalizeH="0" baseline="0" dirty="0" smtClean="0">
                          <a:ln>
                            <a:noFill/>
                          </a:ln>
                          <a:solidFill>
                            <a:schemeClr val="tx1"/>
                          </a:solidFill>
                          <a:effectLst/>
                          <a:latin typeface="Arial" charset="0"/>
                          <a:ea typeface="ＭＳ Ｐゴシック" charset="0"/>
                          <a:cs typeface="Times New Roman" charset="0"/>
                        </a:rPr>
                        <a:t>syndromes</a:t>
                      </a:r>
                      <a:endParaRPr kumimoji="0" lang="en-US" sz="1600" b="0" i="0" u="none" strike="noStrike" cap="none" normalizeH="0" baseline="0" dirty="0">
                        <a:ln>
                          <a:noFill/>
                        </a:ln>
                        <a:solidFill>
                          <a:schemeClr val="tx1"/>
                        </a:solidFill>
                        <a:effectLst/>
                        <a:latin typeface="Arial" charset="0"/>
                        <a:ea typeface="ＭＳ Ｐゴシック" charset="0"/>
                        <a:cs typeface="Times New Roman" charset="0"/>
                      </a:endParaRPr>
                    </a:p>
                    <a:p>
                      <a:pPr marL="0" marR="0" lvl="0" indent="0" algn="l" defTabSz="914400" rtl="0" eaLnBrk="1" fontAlgn="base" latinLnBrk="0" hangingPunct="1">
                        <a:lnSpc>
                          <a:spcPct val="100000"/>
                        </a:lnSpc>
                        <a:spcBef>
                          <a:spcPct val="20000"/>
                        </a:spcBef>
                        <a:spcAft>
                          <a:spcPct val="0"/>
                        </a:spcAft>
                        <a:buClrTx/>
                        <a:buSzTx/>
                        <a:buFontTx/>
                        <a:buBlip>
                          <a:blip r:embed="rId3"/>
                        </a:buBlip>
                        <a:tabLst/>
                      </a:pPr>
                      <a:r>
                        <a:rPr kumimoji="0" lang="en-US" sz="1600" b="0" i="0" u="none" strike="noStrike" cap="none" normalizeH="0" baseline="0" dirty="0">
                          <a:ln>
                            <a:noFill/>
                          </a:ln>
                          <a:solidFill>
                            <a:schemeClr val="tx1"/>
                          </a:solidFill>
                          <a:effectLst/>
                          <a:latin typeface="Arial" charset="0"/>
                          <a:ea typeface="ＭＳ Ｐゴシック" charset="0"/>
                          <a:cs typeface="Times New Roman" charset="0"/>
                        </a:rPr>
                        <a:t>Permanent disability</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a typeface="ＭＳ Ｐゴシック" charset="0"/>
                        <a:cs typeface="Times New Roman"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a typeface="ＭＳ Ｐゴシック" charset="0"/>
                        <a:cs typeface="Times New Roman"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a typeface="ＭＳ Ｐゴシック"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Blip>
                          <a:blip r:embed="rId3"/>
                        </a:buBlip>
                        <a:tabLst/>
                      </a:pPr>
                      <a:r>
                        <a:rPr kumimoji="0" lang="en-US" sz="1600" b="0" i="0" u="none" strike="noStrike" cap="none" normalizeH="0" baseline="0">
                          <a:ln>
                            <a:noFill/>
                          </a:ln>
                          <a:solidFill>
                            <a:schemeClr val="tx1"/>
                          </a:solidFill>
                          <a:effectLst/>
                          <a:latin typeface="Arial" charset="0"/>
                          <a:ea typeface="ＭＳ Ｐゴシック" charset="0"/>
                          <a:cs typeface="Times New Roman" charset="0"/>
                        </a:rPr>
                        <a:t>Sexually-transmitted infections, including HIV</a:t>
                      </a:r>
                    </a:p>
                    <a:p>
                      <a:pPr marL="0" marR="0" lvl="0" indent="0" algn="l" defTabSz="914400" rtl="0" eaLnBrk="1" fontAlgn="base" latinLnBrk="0" hangingPunct="1">
                        <a:lnSpc>
                          <a:spcPct val="100000"/>
                        </a:lnSpc>
                        <a:spcBef>
                          <a:spcPct val="20000"/>
                        </a:spcBef>
                        <a:spcAft>
                          <a:spcPct val="0"/>
                        </a:spcAft>
                        <a:buClrTx/>
                        <a:buSzTx/>
                        <a:buFontTx/>
                        <a:buBlip>
                          <a:blip r:embed="rId3"/>
                        </a:buBlip>
                        <a:tabLst/>
                      </a:pPr>
                      <a:r>
                        <a:rPr kumimoji="0" lang="en-US" sz="1600" b="0" i="0" u="none" strike="noStrike" cap="none" normalizeH="0" baseline="0">
                          <a:ln>
                            <a:noFill/>
                          </a:ln>
                          <a:solidFill>
                            <a:schemeClr val="tx1"/>
                          </a:solidFill>
                          <a:effectLst/>
                          <a:latin typeface="Arial" charset="0"/>
                          <a:ea typeface="ＭＳ Ｐゴシック" charset="0"/>
                          <a:cs typeface="Times New Roman" charset="0"/>
                        </a:rPr>
                        <a:t>Unwanted pregnancy</a:t>
                      </a:r>
                    </a:p>
                    <a:p>
                      <a:pPr marL="0" marR="0" lvl="0" indent="0" algn="l" defTabSz="914400" rtl="0" eaLnBrk="1" fontAlgn="base" latinLnBrk="0" hangingPunct="1">
                        <a:lnSpc>
                          <a:spcPct val="100000"/>
                        </a:lnSpc>
                        <a:spcBef>
                          <a:spcPct val="20000"/>
                        </a:spcBef>
                        <a:spcAft>
                          <a:spcPct val="0"/>
                        </a:spcAft>
                        <a:buClrTx/>
                        <a:buSzTx/>
                        <a:buFontTx/>
                        <a:buBlip>
                          <a:blip r:embed="rId3"/>
                        </a:buBlip>
                        <a:tabLst/>
                      </a:pPr>
                      <a:r>
                        <a:rPr kumimoji="0" lang="en-US" sz="1600" b="0" i="0" u="none" strike="noStrike" cap="none" normalizeH="0" baseline="0">
                          <a:ln>
                            <a:noFill/>
                          </a:ln>
                          <a:solidFill>
                            <a:schemeClr val="tx1"/>
                          </a:solidFill>
                          <a:effectLst/>
                          <a:latin typeface="Arial" charset="0"/>
                          <a:ea typeface="ＭＳ Ｐゴシック" charset="0"/>
                          <a:cs typeface="Times New Roman" charset="0"/>
                        </a:rPr>
                        <a:t>Pregnancy complications</a:t>
                      </a:r>
                    </a:p>
                    <a:p>
                      <a:pPr marL="0" marR="0" lvl="0" indent="0" algn="l" defTabSz="914400" rtl="0" eaLnBrk="1" fontAlgn="base" latinLnBrk="0" hangingPunct="1">
                        <a:lnSpc>
                          <a:spcPct val="100000"/>
                        </a:lnSpc>
                        <a:spcBef>
                          <a:spcPct val="20000"/>
                        </a:spcBef>
                        <a:spcAft>
                          <a:spcPct val="0"/>
                        </a:spcAft>
                        <a:buClrTx/>
                        <a:buSzTx/>
                        <a:buFontTx/>
                        <a:buBlip>
                          <a:blip r:embed="rId3"/>
                        </a:buBlip>
                        <a:tabLst/>
                      </a:pPr>
                      <a:r>
                        <a:rPr kumimoji="0" lang="en-US" sz="1600" b="0" i="0" u="none" strike="noStrike" cap="none" normalizeH="0" baseline="0">
                          <a:ln>
                            <a:noFill/>
                          </a:ln>
                          <a:solidFill>
                            <a:srgbClr val="000000"/>
                          </a:solidFill>
                          <a:effectLst/>
                          <a:latin typeface="Arial" charset="0"/>
                          <a:ea typeface="ＭＳ Ｐゴシック" charset="0"/>
                          <a:cs typeface="Times New Roman" charset="0"/>
                        </a:rPr>
                        <a:t> traumatic gynecologic fistula</a:t>
                      </a:r>
                      <a:endParaRPr kumimoji="0" lang="en-US" sz="1600" b="0" i="0" u="none" strike="noStrike" cap="none" normalizeH="0" baseline="0">
                        <a:ln>
                          <a:noFill/>
                        </a:ln>
                        <a:solidFill>
                          <a:schemeClr val="tx1"/>
                        </a:solidFill>
                        <a:effectLst/>
                        <a:latin typeface="Arial" charset="0"/>
                        <a:ea typeface="ＭＳ Ｐゴシック" charset="0"/>
                        <a:cs typeface="Times New Roman" charset="0"/>
                      </a:endParaRPr>
                    </a:p>
                    <a:p>
                      <a:pPr marL="0" marR="0" lvl="0" indent="0" algn="l" defTabSz="914400" rtl="0" eaLnBrk="1" fontAlgn="base" latinLnBrk="0" hangingPunct="1">
                        <a:lnSpc>
                          <a:spcPct val="100000"/>
                        </a:lnSpc>
                        <a:spcBef>
                          <a:spcPct val="20000"/>
                        </a:spcBef>
                        <a:spcAft>
                          <a:spcPct val="0"/>
                        </a:spcAft>
                        <a:buClrTx/>
                        <a:buSzTx/>
                        <a:buFontTx/>
                        <a:buBlip>
                          <a:blip r:embed="rId3"/>
                        </a:buBlip>
                        <a:tabLst/>
                      </a:pPr>
                      <a:r>
                        <a:rPr kumimoji="0" lang="en-US" sz="1600" b="0" i="0" u="none" strike="noStrike" cap="none" normalizeH="0" baseline="0">
                          <a:ln>
                            <a:noFill/>
                          </a:ln>
                          <a:solidFill>
                            <a:schemeClr val="tx1"/>
                          </a:solidFill>
                          <a:effectLst/>
                          <a:latin typeface="Arial" charset="0"/>
                          <a:ea typeface="ＭＳ Ｐゴシック" charset="0"/>
                          <a:cs typeface="Times New Roman" charset="0"/>
                        </a:rPr>
                        <a:t>Unsafe abortion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cs typeface="Times New Roman" charset="0"/>
                        </a:rPr>
                        <a:t>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Blip>
                          <a:blip r:embed="rId3"/>
                        </a:buBlip>
                        <a:tabLst/>
                      </a:pPr>
                      <a:r>
                        <a:rPr kumimoji="0" lang="en-US" sz="1600" b="0" i="0" u="none" strike="noStrike" cap="none" normalizeH="0" baseline="0" dirty="0">
                          <a:ln>
                            <a:noFill/>
                          </a:ln>
                          <a:solidFill>
                            <a:schemeClr val="tx1"/>
                          </a:solidFill>
                          <a:effectLst/>
                          <a:latin typeface="Arial" charset="0"/>
                          <a:ea typeface="ＭＳ Ｐゴシック" charset="0"/>
                          <a:cs typeface="Times New Roman" charset="0"/>
                        </a:rPr>
                        <a:t>Depression and anxiety</a:t>
                      </a:r>
                    </a:p>
                    <a:p>
                      <a:pPr marL="0" marR="0" lvl="0" indent="0" algn="l" defTabSz="914400" rtl="0" eaLnBrk="1" fontAlgn="base" latinLnBrk="0" hangingPunct="1">
                        <a:lnSpc>
                          <a:spcPct val="100000"/>
                        </a:lnSpc>
                        <a:spcBef>
                          <a:spcPct val="20000"/>
                        </a:spcBef>
                        <a:spcAft>
                          <a:spcPct val="0"/>
                        </a:spcAft>
                        <a:buClrTx/>
                        <a:buSzTx/>
                        <a:buFontTx/>
                        <a:buBlip>
                          <a:blip r:embed="rId3"/>
                        </a:buBlip>
                        <a:tabLst/>
                      </a:pPr>
                      <a:r>
                        <a:rPr kumimoji="0" lang="en-US" sz="1600" b="0" i="0" u="none" strike="noStrike" cap="none" normalizeH="0" baseline="0" dirty="0">
                          <a:ln>
                            <a:noFill/>
                          </a:ln>
                          <a:solidFill>
                            <a:schemeClr val="tx1"/>
                          </a:solidFill>
                          <a:effectLst/>
                          <a:latin typeface="Arial" charset="0"/>
                          <a:ea typeface="ＭＳ Ｐゴシック" charset="0"/>
                          <a:cs typeface="Times New Roman" charset="0"/>
                        </a:rPr>
                        <a:t>Eating and sleep disorders</a:t>
                      </a:r>
                    </a:p>
                    <a:p>
                      <a:pPr marL="0" marR="0" lvl="0" indent="0" algn="l" defTabSz="914400" rtl="0" eaLnBrk="1" fontAlgn="base" latinLnBrk="0" hangingPunct="1">
                        <a:lnSpc>
                          <a:spcPct val="100000"/>
                        </a:lnSpc>
                        <a:spcBef>
                          <a:spcPct val="20000"/>
                        </a:spcBef>
                        <a:spcAft>
                          <a:spcPct val="0"/>
                        </a:spcAft>
                        <a:buClrTx/>
                        <a:buSzTx/>
                        <a:buFontTx/>
                        <a:buBlip>
                          <a:blip r:embed="rId3"/>
                        </a:buBlip>
                        <a:tabLst/>
                      </a:pPr>
                      <a:r>
                        <a:rPr kumimoji="0" lang="en-US" sz="1600" b="0" i="0" u="none" strike="noStrike" cap="none" normalizeH="0" baseline="0" dirty="0">
                          <a:ln>
                            <a:noFill/>
                          </a:ln>
                          <a:solidFill>
                            <a:schemeClr val="tx1"/>
                          </a:solidFill>
                          <a:effectLst/>
                          <a:latin typeface="Arial" charset="0"/>
                          <a:ea typeface="ＭＳ Ｐゴシック" charset="0"/>
                          <a:cs typeface="Times New Roman" charset="0"/>
                        </a:rPr>
                        <a:t>Drug and alcohol abuse</a:t>
                      </a:r>
                    </a:p>
                    <a:p>
                      <a:pPr marL="0" marR="0" lvl="0" indent="0" algn="l" defTabSz="914400" rtl="0" eaLnBrk="1" fontAlgn="base" latinLnBrk="0" hangingPunct="1">
                        <a:lnSpc>
                          <a:spcPct val="100000"/>
                        </a:lnSpc>
                        <a:spcBef>
                          <a:spcPct val="20000"/>
                        </a:spcBef>
                        <a:spcAft>
                          <a:spcPct val="0"/>
                        </a:spcAft>
                        <a:buClrTx/>
                        <a:buSzTx/>
                        <a:buFontTx/>
                        <a:buBlip>
                          <a:blip r:embed="rId3"/>
                        </a:buBlip>
                        <a:tabLst/>
                      </a:pPr>
                      <a:r>
                        <a:rPr kumimoji="0" lang="en-US" sz="1600" b="0" i="0" u="none" strike="noStrike" cap="none" normalizeH="0" baseline="0" dirty="0">
                          <a:ln>
                            <a:noFill/>
                          </a:ln>
                          <a:solidFill>
                            <a:schemeClr val="tx1"/>
                          </a:solidFill>
                          <a:effectLst/>
                          <a:latin typeface="Arial" charset="0"/>
                          <a:ea typeface="ＭＳ Ｐゴシック" charset="0"/>
                          <a:cs typeface="Times New Roman" charset="0"/>
                        </a:rPr>
                        <a:t>Poor self-esteem</a:t>
                      </a:r>
                    </a:p>
                    <a:p>
                      <a:pPr marL="0" marR="0" lvl="0" indent="0" algn="l" defTabSz="914400" rtl="0" eaLnBrk="1" fontAlgn="base" latinLnBrk="0" hangingPunct="1">
                        <a:lnSpc>
                          <a:spcPct val="100000"/>
                        </a:lnSpc>
                        <a:spcBef>
                          <a:spcPct val="20000"/>
                        </a:spcBef>
                        <a:spcAft>
                          <a:spcPct val="0"/>
                        </a:spcAft>
                        <a:buClrTx/>
                        <a:buSzTx/>
                        <a:buFontTx/>
                        <a:buBlip>
                          <a:blip r:embed="rId3"/>
                        </a:buBlip>
                        <a:tabLst/>
                      </a:pPr>
                      <a:r>
                        <a:rPr kumimoji="0" lang="en-US" sz="1600" b="0" i="0" u="none" strike="noStrike" cap="none" normalizeH="0" baseline="0" dirty="0">
                          <a:ln>
                            <a:noFill/>
                          </a:ln>
                          <a:solidFill>
                            <a:schemeClr val="tx1"/>
                          </a:solidFill>
                          <a:effectLst/>
                          <a:latin typeface="Arial" charset="0"/>
                          <a:ea typeface="ＭＳ Ｐゴシック" charset="0"/>
                          <a:cs typeface="Times New Roman" charset="0"/>
                        </a:rPr>
                        <a:t>Post-traumatic stress disorder</a:t>
                      </a:r>
                    </a:p>
                    <a:p>
                      <a:pPr marL="0" marR="0" lvl="0" indent="0" algn="l" defTabSz="914400" rtl="0" eaLnBrk="1" fontAlgn="base" latinLnBrk="0" hangingPunct="1">
                        <a:lnSpc>
                          <a:spcPct val="100000"/>
                        </a:lnSpc>
                        <a:spcBef>
                          <a:spcPct val="20000"/>
                        </a:spcBef>
                        <a:spcAft>
                          <a:spcPct val="0"/>
                        </a:spcAft>
                        <a:buClrTx/>
                        <a:buSzTx/>
                        <a:buFontTx/>
                        <a:buBlip>
                          <a:blip r:embed="rId3"/>
                        </a:buBlip>
                        <a:tabLst/>
                      </a:pPr>
                      <a:r>
                        <a:rPr kumimoji="0" lang="en-US" sz="1600" b="0" i="0" u="none" strike="noStrike" cap="none" normalizeH="0" baseline="0" dirty="0">
                          <a:ln>
                            <a:noFill/>
                          </a:ln>
                          <a:solidFill>
                            <a:schemeClr val="tx1"/>
                          </a:solidFill>
                          <a:effectLst/>
                          <a:latin typeface="Arial" charset="0"/>
                          <a:ea typeface="ＭＳ Ｐゴシック" charset="0"/>
                          <a:cs typeface="Times New Roman" charset="0"/>
                        </a:rPr>
                        <a:t>Self harm</a:t>
                      </a:r>
                    </a:p>
                  </a:txBody>
                  <a:tcPr marT="45717" marB="4571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Text Box 24"/>
          <p:cNvSpPr txBox="1">
            <a:spLocks noChangeArrowheads="1"/>
          </p:cNvSpPr>
          <p:nvPr/>
        </p:nvSpPr>
        <p:spPr bwMode="auto">
          <a:xfrm>
            <a:off x="4419600" y="5791200"/>
            <a:ext cx="441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algn="l" eaLnBrk="0" hangingPunct="0">
              <a:spcBef>
                <a:spcPct val="50000"/>
              </a:spcBef>
              <a:defRPr/>
            </a:pPr>
            <a:endParaRPr lang="fr-FR" sz="1800" smtClean="0">
              <a:cs typeface="+mn-cs"/>
            </a:endParaRPr>
          </a:p>
        </p:txBody>
      </p:sp>
    </p:spTree>
    <p:extLst>
      <p:ext uri="{BB962C8B-B14F-4D97-AF65-F5344CB8AC3E}">
        <p14:creationId xmlns:p14="http://schemas.microsoft.com/office/powerpoint/2010/main" val="38132515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a:t>
            </a:r>
            <a:endParaRPr lang="en-US" dirty="0"/>
          </a:p>
        </p:txBody>
      </p:sp>
      <p:sp>
        <p:nvSpPr>
          <p:cNvPr id="3" name="Content Placeholder 2"/>
          <p:cNvSpPr>
            <a:spLocks noGrp="1"/>
          </p:cNvSpPr>
          <p:nvPr>
            <p:ph sz="half" idx="1"/>
          </p:nvPr>
        </p:nvSpPr>
        <p:spPr>
          <a:xfrm>
            <a:off x="752474" y="1600200"/>
            <a:ext cx="3703320" cy="4969933"/>
          </a:xfrm>
        </p:spPr>
        <p:txBody>
          <a:bodyPr>
            <a:normAutofit fontScale="25000" lnSpcReduction="20000"/>
          </a:bodyPr>
          <a:lstStyle/>
          <a:p>
            <a:pPr>
              <a:spcBef>
                <a:spcPts val="1200"/>
              </a:spcBef>
            </a:pPr>
            <a:r>
              <a:rPr lang="en-US" sz="7000" dirty="0"/>
              <a:t>Gender is the socially constructed and differentiated roles &amp;</a:t>
            </a:r>
            <a:r>
              <a:rPr lang="en-US" sz="7000" dirty="0" smtClean="0"/>
              <a:t> </a:t>
            </a:r>
            <a:r>
              <a:rPr lang="en-US" sz="7000" dirty="0"/>
              <a:t>responsibilities assigned to men &amp;</a:t>
            </a:r>
            <a:r>
              <a:rPr lang="en-US" sz="7000" dirty="0" smtClean="0"/>
              <a:t> </a:t>
            </a:r>
            <a:r>
              <a:rPr lang="en-US" sz="7000" dirty="0"/>
              <a:t>women in a given culture or location. </a:t>
            </a:r>
            <a:endParaRPr lang="en-US" sz="7000" dirty="0" smtClean="0"/>
          </a:p>
          <a:p>
            <a:pPr>
              <a:spcBef>
                <a:spcPts val="1200"/>
              </a:spcBef>
            </a:pPr>
            <a:r>
              <a:rPr lang="en-US" sz="7000" dirty="0"/>
              <a:t>R</a:t>
            </a:r>
            <a:r>
              <a:rPr lang="en-US" sz="7000" dirty="0" smtClean="0"/>
              <a:t>oles &amp; </a:t>
            </a:r>
            <a:r>
              <a:rPr lang="en-US" sz="7000" dirty="0"/>
              <a:t>expectations vary across cultures, </a:t>
            </a:r>
            <a:r>
              <a:rPr lang="en-US" sz="7000" dirty="0" smtClean="0"/>
              <a:t>&amp; societies. </a:t>
            </a:r>
          </a:p>
          <a:p>
            <a:pPr>
              <a:spcBef>
                <a:spcPts val="1200"/>
              </a:spcBef>
            </a:pPr>
            <a:r>
              <a:rPr lang="en-US" sz="7000" dirty="0" smtClean="0"/>
              <a:t>This </a:t>
            </a:r>
            <a:r>
              <a:rPr lang="en-US" sz="7000" dirty="0"/>
              <a:t>construct &amp;</a:t>
            </a:r>
            <a:r>
              <a:rPr lang="en-US" sz="7000" dirty="0" smtClean="0"/>
              <a:t> </a:t>
            </a:r>
            <a:r>
              <a:rPr lang="en-US" sz="7000" dirty="0"/>
              <a:t>differentiation between men &amp;</a:t>
            </a:r>
            <a:r>
              <a:rPr lang="en-US" sz="7000" dirty="0" smtClean="0"/>
              <a:t> </a:t>
            </a:r>
            <a:r>
              <a:rPr lang="en-US" sz="7000" dirty="0"/>
              <a:t>women accord men a better status &amp;</a:t>
            </a:r>
            <a:r>
              <a:rPr lang="en-US" sz="7000" dirty="0" smtClean="0"/>
              <a:t> </a:t>
            </a:r>
            <a:r>
              <a:rPr lang="en-US" sz="7000" dirty="0"/>
              <a:t>greater leverage over resources than women. </a:t>
            </a:r>
            <a:endParaRPr lang="en-US" sz="7000" dirty="0" smtClean="0"/>
          </a:p>
          <a:p>
            <a:pPr>
              <a:spcBef>
                <a:spcPts val="1200"/>
              </a:spcBef>
            </a:pPr>
            <a:r>
              <a:rPr lang="en-US" sz="7000" dirty="0" smtClean="0"/>
              <a:t>Women’s </a:t>
            </a:r>
            <a:r>
              <a:rPr lang="en-US" sz="7000" dirty="0"/>
              <a:t>poverty is directly related to the absence of economic </a:t>
            </a:r>
            <a:r>
              <a:rPr lang="en-US" sz="7000" dirty="0" smtClean="0"/>
              <a:t>opportunities, </a:t>
            </a:r>
            <a:r>
              <a:rPr lang="en-US" sz="7000" dirty="0"/>
              <a:t>resources, including credit, land </a:t>
            </a:r>
            <a:r>
              <a:rPr lang="en-US" sz="7000" dirty="0" smtClean="0"/>
              <a:t>ownership </a:t>
            </a:r>
            <a:r>
              <a:rPr lang="en-US" sz="7000" dirty="0"/>
              <a:t>&amp;</a:t>
            </a:r>
            <a:r>
              <a:rPr lang="en-US" sz="7000" dirty="0" smtClean="0"/>
              <a:t> inheritance &amp;  minimal </a:t>
            </a:r>
            <a:r>
              <a:rPr lang="en-US" sz="7000" dirty="0"/>
              <a:t>participation in the decision making process. </a:t>
            </a:r>
          </a:p>
          <a:p>
            <a:r>
              <a:rPr lang="en-US" dirty="0"/>
              <a:t> </a:t>
            </a:r>
          </a:p>
        </p:txBody>
      </p:sp>
      <p:sp>
        <p:nvSpPr>
          <p:cNvPr id="4" name="Content Placeholder 3"/>
          <p:cNvSpPr>
            <a:spLocks noGrp="1"/>
          </p:cNvSpPr>
          <p:nvPr>
            <p:ph sz="half" idx="2"/>
          </p:nvPr>
        </p:nvSpPr>
        <p:spPr>
          <a:xfrm>
            <a:off x="4661647" y="1600200"/>
            <a:ext cx="3703320" cy="4525963"/>
          </a:xfrm>
        </p:spPr>
        <p:txBody>
          <a:bodyPr>
            <a:normAutofit fontScale="25000" lnSpcReduction="20000"/>
          </a:bodyPr>
          <a:lstStyle/>
          <a:p>
            <a:r>
              <a:rPr lang="en-US" sz="7200" dirty="0"/>
              <a:t>G</a:t>
            </a:r>
            <a:r>
              <a:rPr lang="en-US" sz="7200" dirty="0" smtClean="0"/>
              <a:t>ender </a:t>
            </a:r>
            <a:r>
              <a:rPr lang="en-US" sz="7200" dirty="0"/>
              <a:t>roles limit both women </a:t>
            </a:r>
            <a:r>
              <a:rPr lang="en-US" sz="7200" dirty="0" smtClean="0"/>
              <a:t>&amp; men, but </a:t>
            </a:r>
            <a:r>
              <a:rPr lang="en-US" sz="7200" dirty="0"/>
              <a:t>they generally have </a:t>
            </a:r>
            <a:r>
              <a:rPr lang="en-US" sz="7200" dirty="0" smtClean="0"/>
              <a:t>a </a:t>
            </a:r>
            <a:r>
              <a:rPr lang="en-US" sz="7200" dirty="0"/>
              <a:t>more repressive impact on </a:t>
            </a:r>
            <a:r>
              <a:rPr lang="en-US" sz="7200" dirty="0" smtClean="0"/>
              <a:t>women&amp; have </a:t>
            </a:r>
            <a:r>
              <a:rPr lang="en-US" sz="7200" dirty="0"/>
              <a:t>restricted their participation in the development process. </a:t>
            </a:r>
            <a:endParaRPr lang="en-US" sz="7200" dirty="0" smtClean="0"/>
          </a:p>
          <a:p>
            <a:r>
              <a:rPr lang="en-US" sz="7200" dirty="0"/>
              <a:t>D</a:t>
            </a:r>
            <a:r>
              <a:rPr lang="en-US" sz="7200" dirty="0" smtClean="0"/>
              <a:t>espite </a:t>
            </a:r>
            <a:r>
              <a:rPr lang="en-US" sz="7200" dirty="0"/>
              <a:t>progress made in increasing enrollment rates of girls in schools, gender inequality persists due to cultural factors, household responsibilities, early marriage &amp;</a:t>
            </a:r>
            <a:r>
              <a:rPr lang="en-US" sz="7200" dirty="0" smtClean="0"/>
              <a:t> </a:t>
            </a:r>
            <a:r>
              <a:rPr lang="en-US" sz="7200" dirty="0"/>
              <a:t>pregnancy. </a:t>
            </a:r>
            <a:endParaRPr lang="en-US" sz="7200" dirty="0" smtClean="0"/>
          </a:p>
          <a:p>
            <a:r>
              <a:rPr lang="en-US" sz="7200" dirty="0" smtClean="0"/>
              <a:t>Gender </a:t>
            </a:r>
            <a:r>
              <a:rPr lang="en-US" sz="7200" dirty="0"/>
              <a:t>roles have lifelong health consequences for women, starting in infancy.  </a:t>
            </a:r>
            <a:endParaRPr lang="en-US" sz="7200" dirty="0" smtClean="0"/>
          </a:p>
          <a:p>
            <a:endParaRPr lang="en-US" dirty="0"/>
          </a:p>
          <a:p>
            <a:endParaRPr lang="en-US" dirty="0"/>
          </a:p>
        </p:txBody>
      </p:sp>
    </p:spTree>
    <p:extLst>
      <p:ext uri="{BB962C8B-B14F-4D97-AF65-F5344CB8AC3E}">
        <p14:creationId xmlns:p14="http://schemas.microsoft.com/office/powerpoint/2010/main" val="1605148554"/>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31586828"/>
              </p:ext>
            </p:extLst>
          </p:nvPr>
        </p:nvGraphicFramePr>
        <p:xfrm>
          <a:off x="276225" y="134705"/>
          <a:ext cx="8534400" cy="6723294"/>
        </p:xfrm>
        <a:graphic>
          <a:graphicData uri="http://schemas.openxmlformats.org/drawingml/2006/table">
            <a:tbl>
              <a:tblPr/>
              <a:tblGrid>
                <a:gridCol w="2971800"/>
                <a:gridCol w="5562600"/>
              </a:tblGrid>
              <a:tr h="8732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dirty="0">
                          <a:ln>
                            <a:noFill/>
                          </a:ln>
                          <a:solidFill>
                            <a:schemeClr val="tx1"/>
                          </a:solidFill>
                          <a:effectLst/>
                          <a:latin typeface="Perpetua" charset="0"/>
                          <a:ea typeface="ＭＳ Ｐゴシック" charset="0"/>
                        </a:rPr>
                        <a:t>Types of Violence</a:t>
                      </a:r>
                    </a:p>
                  </a:txBody>
                  <a:tcPr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AD9C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chemeClr val="tx1"/>
                          </a:solidFill>
                          <a:effectLst/>
                          <a:latin typeface="Perpetua" charset="0"/>
                          <a:ea typeface="ＭＳ Ｐゴシック" charset="0"/>
                        </a:rPr>
                        <a:t>Reproductive,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err="1">
                          <a:ln>
                            <a:noFill/>
                          </a:ln>
                          <a:solidFill>
                            <a:schemeClr val="tx1"/>
                          </a:solidFill>
                          <a:effectLst/>
                          <a:latin typeface="Perpetua" charset="0"/>
                          <a:ea typeface="ＭＳ Ｐゴシック" charset="0"/>
                        </a:rPr>
                        <a:t>Behavioural</a:t>
                      </a:r>
                      <a:r>
                        <a:rPr kumimoji="0" lang="en-US" sz="2200" b="1" i="0" u="none" strike="noStrike" cap="none" normalizeH="0" baseline="0" dirty="0">
                          <a:ln>
                            <a:noFill/>
                          </a:ln>
                          <a:solidFill>
                            <a:schemeClr val="tx1"/>
                          </a:solidFill>
                          <a:effectLst/>
                          <a:latin typeface="Perpetua" charset="0"/>
                          <a:ea typeface="ＭＳ Ｐゴシック" charset="0"/>
                        </a:rPr>
                        <a:t> and Social Health Effects</a:t>
                      </a:r>
                    </a:p>
                  </a:txBody>
                  <a:tcPr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AD9CD"/>
                    </a:solidFill>
                  </a:tcPr>
                </a:tc>
              </a:tr>
              <a:tr h="20258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rgbClr val="000000"/>
                          </a:solidFill>
                          <a:effectLst/>
                          <a:latin typeface="Perpetua" charset="0"/>
                          <a:ea typeface="ＭＳ Ｐゴシック" charset="0"/>
                        </a:rPr>
                        <a:t>Childhood Sexual Abuse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rgbClr val="000000"/>
                          </a:solidFill>
                          <a:effectLst/>
                          <a:latin typeface="Perpetua" charset="0"/>
                          <a:ea typeface="ＭＳ Ｐゴシック" charset="0"/>
                        </a:rPr>
                        <a:t>(For adolescent and adult victims)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200" b="0" i="0" u="none" strike="noStrike" cap="none" normalizeH="0" baseline="0" dirty="0">
                        <a:ln>
                          <a:noFill/>
                        </a:ln>
                        <a:solidFill>
                          <a:srgbClr val="000000"/>
                        </a:solidFill>
                        <a:effectLst/>
                        <a:latin typeface="Perpetua" charset="0"/>
                        <a:ea typeface="ＭＳ Ｐゴシック" charset="0"/>
                      </a:endParaRPr>
                    </a:p>
                  </a:txBody>
                  <a:tcPr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Perpetua" charset="0"/>
                          <a:ea typeface="ＭＳ Ｐゴシック" charset="0"/>
                        </a:rPr>
                        <a:t>Gynecological </a:t>
                      </a:r>
                      <a:r>
                        <a:rPr kumimoji="0" lang="en-US" sz="2200" b="0" i="0" u="none" strike="noStrike" cap="none" normalizeH="0" baseline="0" dirty="0">
                          <a:ln>
                            <a:noFill/>
                          </a:ln>
                          <a:solidFill>
                            <a:srgbClr val="000000"/>
                          </a:solidFill>
                          <a:effectLst/>
                          <a:latin typeface="Perpetua" charset="0"/>
                          <a:ea typeface="ＭＳ Ｐゴシック" charset="0"/>
                        </a:rPr>
                        <a:t>problems, STDs, HIV/AIDS, early </a:t>
                      </a:r>
                      <a:r>
                        <a:rPr kumimoji="0" lang="en-US" sz="2200" b="0" i="0" u="none" strike="noStrike" cap="none" normalizeH="0" baseline="0" dirty="0" smtClean="0">
                          <a:ln>
                            <a:noFill/>
                          </a:ln>
                          <a:solidFill>
                            <a:srgbClr val="000000"/>
                          </a:solidFill>
                          <a:effectLst/>
                          <a:latin typeface="Perpetua" charset="0"/>
                          <a:ea typeface="ＭＳ Ｐゴシック" charset="0"/>
                        </a:rPr>
                        <a:t>sexual experiences, </a:t>
                      </a:r>
                      <a:r>
                        <a:rPr kumimoji="0" lang="en-US" sz="2200" b="0" i="0" u="none" strike="noStrike" cap="none" normalizeH="0" baseline="0" dirty="0">
                          <a:ln>
                            <a:noFill/>
                          </a:ln>
                          <a:solidFill>
                            <a:srgbClr val="000000"/>
                          </a:solidFill>
                          <a:effectLst/>
                          <a:latin typeface="Perpetua" charset="0"/>
                          <a:ea typeface="ＭＳ Ｐゴシック" charset="0"/>
                        </a:rPr>
                        <a:t>early pregnancy, infertility, unprotected sex, unwanted pregnancy, abortion, re-</a:t>
                      </a:r>
                      <a:r>
                        <a:rPr kumimoji="0" lang="en-US" sz="2200" b="0" i="0" u="none" strike="noStrike" cap="none" normalizeH="0" baseline="0" dirty="0" err="1">
                          <a:ln>
                            <a:noFill/>
                          </a:ln>
                          <a:solidFill>
                            <a:srgbClr val="000000"/>
                          </a:solidFill>
                          <a:effectLst/>
                          <a:latin typeface="Perpetua" charset="0"/>
                          <a:ea typeface="ＭＳ Ｐゴシック" charset="0"/>
                        </a:rPr>
                        <a:t>victimisation</a:t>
                      </a:r>
                      <a:r>
                        <a:rPr kumimoji="0" lang="en-US" sz="2200" b="0" i="0" u="none" strike="noStrike" cap="none" normalizeH="0" baseline="0" dirty="0">
                          <a:ln>
                            <a:noFill/>
                          </a:ln>
                          <a:solidFill>
                            <a:srgbClr val="000000"/>
                          </a:solidFill>
                          <a:effectLst/>
                          <a:latin typeface="Perpetua" charset="0"/>
                          <a:ea typeface="ＭＳ Ｐゴシック" charset="0"/>
                        </a:rPr>
                        <a:t>, high-risk </a:t>
                      </a:r>
                      <a:r>
                        <a:rPr kumimoji="0" lang="en-US" sz="2200" b="0" i="0" u="none" strike="noStrike" cap="none" normalizeH="0" baseline="0" dirty="0" err="1">
                          <a:ln>
                            <a:noFill/>
                          </a:ln>
                          <a:solidFill>
                            <a:srgbClr val="000000"/>
                          </a:solidFill>
                          <a:effectLst/>
                          <a:latin typeface="Perpetua" charset="0"/>
                          <a:ea typeface="ＭＳ Ｐゴシック" charset="0"/>
                        </a:rPr>
                        <a:t>behaviours</a:t>
                      </a:r>
                      <a:r>
                        <a:rPr kumimoji="0" lang="en-US" sz="2200" b="0" i="0" u="none" strike="noStrike" cap="none" normalizeH="0" baseline="0" dirty="0">
                          <a:ln>
                            <a:noFill/>
                          </a:ln>
                          <a:solidFill>
                            <a:srgbClr val="000000"/>
                          </a:solidFill>
                          <a:effectLst/>
                          <a:latin typeface="Perpetua" charset="0"/>
                          <a:ea typeface="ＭＳ Ｐゴシック" charset="0"/>
                        </a:rPr>
                        <a:t>, substance abuse, suicide,  death.</a:t>
                      </a:r>
                    </a:p>
                  </a:txBody>
                  <a:tcPr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12574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a:ln>
                            <a:noFill/>
                          </a:ln>
                          <a:solidFill>
                            <a:srgbClr val="000000"/>
                          </a:solidFill>
                          <a:effectLst/>
                          <a:latin typeface="Perpetua" charset="0"/>
                          <a:ea typeface="ＭＳ Ｐゴシック" charset="0"/>
                        </a:rPr>
                        <a:t>Rape</a:t>
                      </a:r>
                    </a:p>
                  </a:txBody>
                  <a:tcPr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rgbClr val="000000"/>
                          </a:solidFill>
                          <a:effectLst/>
                          <a:latin typeface="Perpetua" charset="0"/>
                          <a:ea typeface="ＭＳ Ｐゴシック" charset="0"/>
                        </a:rPr>
                        <a:t>Unwanted pregnancy, abortion, pelvic inflammatory disease, infertility, STDs including HIV/AIDS, suicide,  death</a:t>
                      </a:r>
                    </a:p>
                  </a:txBody>
                  <a:tcPr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25668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a:ln>
                            <a:noFill/>
                          </a:ln>
                          <a:solidFill>
                            <a:srgbClr val="000000"/>
                          </a:solidFill>
                          <a:effectLst/>
                          <a:latin typeface="Perpetua" charset="0"/>
                          <a:ea typeface="ＭＳ Ｐゴシック" charset="0"/>
                        </a:rPr>
                        <a:t>Domestic Violence</a:t>
                      </a:r>
                    </a:p>
                  </a:txBody>
                  <a:tcPr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rgbClr val="000000"/>
                          </a:solidFill>
                          <a:effectLst/>
                          <a:latin typeface="Perpetua" charset="0"/>
                          <a:ea typeface="ＭＳ Ｐゴシック" charset="0"/>
                        </a:rPr>
                        <a:t>Poor nutrition, exacerbation of chronic illness, substance abuse, brain trauma, organ damage, partial or permanent disability, chronic pain, unprotected sex, pelvic inflammatory disease, </a:t>
                      </a:r>
                      <a:r>
                        <a:rPr kumimoji="0" lang="en-US" sz="2200" b="0" i="0" u="none" strike="noStrike" cap="none" normalizeH="0" baseline="0" dirty="0" err="1">
                          <a:ln>
                            <a:noFill/>
                          </a:ln>
                          <a:solidFill>
                            <a:srgbClr val="000000"/>
                          </a:solidFill>
                          <a:effectLst/>
                          <a:latin typeface="Perpetua" charset="0"/>
                          <a:ea typeface="ＭＳ Ｐゴシック" charset="0"/>
                        </a:rPr>
                        <a:t>gynaecological</a:t>
                      </a:r>
                      <a:r>
                        <a:rPr kumimoji="0" lang="en-US" sz="2200" b="0" i="0" u="none" strike="noStrike" cap="none" normalizeH="0" baseline="0" dirty="0">
                          <a:ln>
                            <a:noFill/>
                          </a:ln>
                          <a:solidFill>
                            <a:srgbClr val="000000"/>
                          </a:solidFill>
                          <a:effectLst/>
                          <a:latin typeface="Perpetua" charset="0"/>
                          <a:ea typeface="ＭＳ Ｐゴシック" charset="0"/>
                        </a:rPr>
                        <a:t> problems, low-birth weight, miscarriage, adverse pregnancy outcomes, maternal death, suicide, death</a:t>
                      </a:r>
                    </a:p>
                  </a:txBody>
                  <a:tcPr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bl>
          </a:graphicData>
        </a:graphic>
      </p:graphicFrame>
    </p:spTree>
    <p:extLst>
      <p:ext uri="{BB962C8B-B14F-4D97-AF65-F5344CB8AC3E}">
        <p14:creationId xmlns:p14="http://schemas.microsoft.com/office/powerpoint/2010/main" val="3810453516"/>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sz="half" idx="1"/>
          </p:nvPr>
        </p:nvSpPr>
        <p:spPr/>
        <p:txBody>
          <a:bodyPr>
            <a:normAutofit fontScale="70000" lnSpcReduction="20000"/>
          </a:bodyPr>
          <a:lstStyle/>
          <a:p>
            <a:pPr>
              <a:lnSpc>
                <a:spcPct val="110000"/>
              </a:lnSpc>
              <a:spcBef>
                <a:spcPts val="1200"/>
              </a:spcBef>
              <a:spcAft>
                <a:spcPts val="1200"/>
              </a:spcAft>
              <a:defRPr/>
            </a:pPr>
            <a:r>
              <a:rPr lang="en-US" sz="3300" dirty="0">
                <a:solidFill>
                  <a:schemeClr val="accent2"/>
                </a:solidFill>
                <a:latin typeface="Arial" charset="0"/>
              </a:rPr>
              <a:t>Violence during Pregnancy</a:t>
            </a:r>
            <a:endParaRPr lang="en-US" sz="3300" dirty="0">
              <a:latin typeface="Arial" charset="0"/>
            </a:endParaRPr>
          </a:p>
          <a:p>
            <a:pPr lvl="1">
              <a:lnSpc>
                <a:spcPct val="110000"/>
              </a:lnSpc>
              <a:spcBef>
                <a:spcPts val="1200"/>
              </a:spcBef>
              <a:spcAft>
                <a:spcPts val="1200"/>
              </a:spcAft>
              <a:defRPr/>
            </a:pPr>
            <a:r>
              <a:rPr lang="en-US" sz="2800" dirty="0">
                <a:latin typeface="Arial" charset="0"/>
              </a:rPr>
              <a:t>Intimate partner violence prevalence during pregnancy</a:t>
            </a:r>
          </a:p>
          <a:p>
            <a:pPr lvl="1">
              <a:lnSpc>
                <a:spcPct val="110000"/>
              </a:lnSpc>
              <a:spcBef>
                <a:spcPts val="1200"/>
              </a:spcBef>
              <a:spcAft>
                <a:spcPts val="1200"/>
              </a:spcAft>
              <a:defRPr/>
            </a:pPr>
            <a:r>
              <a:rPr lang="en-US" sz="2800" dirty="0">
                <a:latin typeface="Arial" charset="0"/>
              </a:rPr>
              <a:t>Leading cause of death among pregnant women may be homicide</a:t>
            </a:r>
            <a:r>
              <a:rPr lang="en-US" sz="2800" b="1" dirty="0">
                <a:latin typeface="Arial" charset="0"/>
              </a:rPr>
              <a:t>  </a:t>
            </a:r>
          </a:p>
          <a:p>
            <a:endParaRPr lang="en-US" dirty="0"/>
          </a:p>
        </p:txBody>
      </p:sp>
      <p:sp>
        <p:nvSpPr>
          <p:cNvPr id="4" name="Content Placeholder 3"/>
          <p:cNvSpPr>
            <a:spLocks noGrp="1"/>
          </p:cNvSpPr>
          <p:nvPr>
            <p:ph sz="half" idx="2"/>
          </p:nvPr>
        </p:nvSpPr>
        <p:spPr/>
        <p:txBody>
          <a:bodyPr>
            <a:normAutofit fontScale="70000" lnSpcReduction="20000"/>
          </a:bodyPr>
          <a:lstStyle/>
          <a:p>
            <a:pPr>
              <a:lnSpc>
                <a:spcPct val="110000"/>
              </a:lnSpc>
              <a:spcBef>
                <a:spcPts val="1200"/>
              </a:spcBef>
              <a:spcAft>
                <a:spcPts val="1200"/>
              </a:spcAft>
              <a:defRPr/>
            </a:pPr>
            <a:r>
              <a:rPr lang="en-US" sz="3300" dirty="0">
                <a:solidFill>
                  <a:schemeClr val="accent2"/>
                </a:solidFill>
                <a:latin typeface="Arial" charset="0"/>
              </a:rPr>
              <a:t>Violence and HIV/AIDS</a:t>
            </a:r>
          </a:p>
          <a:p>
            <a:pPr lvl="1">
              <a:lnSpc>
                <a:spcPct val="110000"/>
              </a:lnSpc>
              <a:spcBef>
                <a:spcPts val="1200"/>
              </a:spcBef>
              <a:spcAft>
                <a:spcPts val="1200"/>
              </a:spcAft>
              <a:defRPr/>
            </a:pPr>
            <a:r>
              <a:rPr lang="en-US" sz="2800" dirty="0">
                <a:latin typeface="Arial" charset="0"/>
              </a:rPr>
              <a:t>Forced sex is correlated to HIV risk</a:t>
            </a:r>
          </a:p>
          <a:p>
            <a:pPr lvl="1">
              <a:lnSpc>
                <a:spcPct val="110000"/>
              </a:lnSpc>
              <a:spcBef>
                <a:spcPts val="1200"/>
              </a:spcBef>
              <a:spcAft>
                <a:spcPts val="1200"/>
              </a:spcAft>
              <a:defRPr/>
            </a:pPr>
            <a:r>
              <a:rPr lang="en-US" sz="2800" dirty="0">
                <a:latin typeface="Arial" charset="0"/>
              </a:rPr>
              <a:t>Victims of violence tend to engage in behaviors that put their health at risk</a:t>
            </a:r>
          </a:p>
          <a:p>
            <a:pPr lvl="1">
              <a:lnSpc>
                <a:spcPct val="110000"/>
              </a:lnSpc>
              <a:spcBef>
                <a:spcPts val="1200"/>
              </a:spcBef>
              <a:spcAft>
                <a:spcPts val="1200"/>
              </a:spcAft>
              <a:defRPr/>
            </a:pPr>
            <a:r>
              <a:rPr lang="en-US" sz="2800" dirty="0">
                <a:latin typeface="Arial" charset="0"/>
              </a:rPr>
              <a:t>Proposing condom use may increase women’s risk of violence</a:t>
            </a:r>
          </a:p>
          <a:p>
            <a:pPr lvl="1">
              <a:lnSpc>
                <a:spcPct val="110000"/>
              </a:lnSpc>
              <a:spcBef>
                <a:spcPts val="1200"/>
              </a:spcBef>
              <a:spcAft>
                <a:spcPts val="1200"/>
              </a:spcAft>
              <a:defRPr/>
            </a:pPr>
            <a:r>
              <a:rPr lang="en-US" sz="2800" dirty="0">
                <a:latin typeface="Arial" charset="0"/>
              </a:rPr>
              <a:t>Disclosing HIV status may increase risk of violence</a:t>
            </a:r>
            <a:r>
              <a:rPr lang="en-US" sz="2400" dirty="0">
                <a:latin typeface="Arial" charset="0"/>
              </a:rPr>
              <a:t> </a:t>
            </a:r>
          </a:p>
        </p:txBody>
      </p:sp>
    </p:spTree>
    <p:extLst>
      <p:ext uri="{BB962C8B-B14F-4D97-AF65-F5344CB8AC3E}">
        <p14:creationId xmlns:p14="http://schemas.microsoft.com/office/powerpoint/2010/main" val="101870524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Taking Action against SGBV</a:t>
            </a:r>
            <a:endParaRPr lang="en-US" dirty="0"/>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74987164"/>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Action</a:t>
            </a:r>
            <a:endParaRPr lang="en-US" dirty="0"/>
          </a:p>
        </p:txBody>
      </p:sp>
      <p:sp>
        <p:nvSpPr>
          <p:cNvPr id="3" name="Content Placeholder 2"/>
          <p:cNvSpPr>
            <a:spLocks noGrp="1"/>
          </p:cNvSpPr>
          <p:nvPr>
            <p:ph sz="half" idx="1"/>
          </p:nvPr>
        </p:nvSpPr>
        <p:spPr/>
        <p:txBody>
          <a:bodyPr>
            <a:noAutofit/>
          </a:bodyPr>
          <a:lstStyle/>
          <a:p>
            <a:pPr>
              <a:spcBef>
                <a:spcPts val="1200"/>
              </a:spcBef>
              <a:spcAft>
                <a:spcPts val="600"/>
              </a:spcAft>
            </a:pPr>
            <a:r>
              <a:rPr lang="en-US" sz="2000" b="1" dirty="0" smtClean="0"/>
              <a:t>Traditional </a:t>
            </a:r>
            <a:r>
              <a:rPr lang="en-US" sz="2000" b="1" dirty="0"/>
              <a:t>institutions </a:t>
            </a:r>
            <a:r>
              <a:rPr lang="en-US" sz="2000" dirty="0"/>
              <a:t>sector can help change the norms &amp;</a:t>
            </a:r>
            <a:r>
              <a:rPr lang="en-US" sz="2000" dirty="0" smtClean="0"/>
              <a:t> </a:t>
            </a:r>
            <a:r>
              <a:rPr lang="en-US" sz="2000" dirty="0"/>
              <a:t>attitudes that perpetuate the idea that SGBV is okay.</a:t>
            </a:r>
          </a:p>
          <a:p>
            <a:pPr>
              <a:spcBef>
                <a:spcPts val="1200"/>
              </a:spcBef>
              <a:spcAft>
                <a:spcPts val="600"/>
              </a:spcAft>
            </a:pPr>
            <a:r>
              <a:rPr lang="en-US" sz="2000" dirty="0" smtClean="0"/>
              <a:t>Legislation to protect </a:t>
            </a:r>
            <a:r>
              <a:rPr lang="en-US" sz="2000" dirty="0"/>
              <a:t>victims’ rights. </a:t>
            </a:r>
          </a:p>
          <a:p>
            <a:pPr>
              <a:spcBef>
                <a:spcPts val="1200"/>
              </a:spcBef>
              <a:spcAft>
                <a:spcPts val="600"/>
              </a:spcAft>
            </a:pPr>
            <a:r>
              <a:rPr lang="en-US" sz="2000" dirty="0"/>
              <a:t>Health sector must ensure the integral health and rehabilitation of women. </a:t>
            </a:r>
          </a:p>
        </p:txBody>
      </p:sp>
      <p:sp>
        <p:nvSpPr>
          <p:cNvPr id="4" name="Content Placeholder 3"/>
          <p:cNvSpPr>
            <a:spLocks noGrp="1"/>
          </p:cNvSpPr>
          <p:nvPr>
            <p:ph sz="half" idx="2"/>
          </p:nvPr>
        </p:nvSpPr>
        <p:spPr/>
        <p:txBody>
          <a:bodyPr>
            <a:normAutofit lnSpcReduction="10000"/>
          </a:bodyPr>
          <a:lstStyle/>
          <a:p>
            <a:pPr>
              <a:spcBef>
                <a:spcPts val="1200"/>
              </a:spcBef>
              <a:spcAft>
                <a:spcPts val="600"/>
              </a:spcAft>
            </a:pPr>
            <a:r>
              <a:rPr lang="en-US" sz="2000" dirty="0"/>
              <a:t>Social services &amp; NGOs can increase women’s empowerment so that they can break free from the cycle of violence.</a:t>
            </a:r>
          </a:p>
          <a:p>
            <a:pPr>
              <a:spcBef>
                <a:spcPts val="1200"/>
              </a:spcBef>
              <a:spcAft>
                <a:spcPts val="600"/>
              </a:spcAft>
            </a:pPr>
            <a:r>
              <a:rPr lang="en-US" sz="2000" dirty="0"/>
              <a:t>Effective coordination among law enforcement, </a:t>
            </a:r>
            <a:r>
              <a:rPr lang="en-US" sz="2000" b="1" dirty="0"/>
              <a:t>traditional institutions</a:t>
            </a:r>
            <a:r>
              <a:rPr lang="en-US" sz="2000" dirty="0"/>
              <a:t>,  legal aid services, health care organizations, educational institutions, and agencies devoted to social services and economic development. </a:t>
            </a:r>
          </a:p>
          <a:p>
            <a:endParaRPr lang="en-US" dirty="0"/>
          </a:p>
          <a:p>
            <a:endParaRPr lang="en-US" dirty="0"/>
          </a:p>
        </p:txBody>
      </p:sp>
    </p:spTree>
    <p:extLst>
      <p:ext uri="{BB962C8B-B14F-4D97-AF65-F5344CB8AC3E}">
        <p14:creationId xmlns:p14="http://schemas.microsoft.com/office/powerpoint/2010/main" val="291108400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Understanding the Violence against the Persons (VAPP) Act</a:t>
            </a:r>
            <a:endParaRPr lang="en-US" sz="2400" dirty="0"/>
          </a:p>
        </p:txBody>
      </p:sp>
      <p:sp>
        <p:nvSpPr>
          <p:cNvPr id="3" name="Content Placeholder 2"/>
          <p:cNvSpPr>
            <a:spLocks noGrp="1"/>
          </p:cNvSpPr>
          <p:nvPr>
            <p:ph idx="1"/>
          </p:nvPr>
        </p:nvSpPr>
        <p:spPr/>
        <p:txBody>
          <a:bodyPr>
            <a:normAutofit fontScale="92500"/>
          </a:bodyPr>
          <a:lstStyle/>
          <a:p>
            <a:r>
              <a:rPr lang="en-US" dirty="0"/>
              <a:t>T</a:t>
            </a:r>
            <a:r>
              <a:rPr lang="en-US" dirty="0" smtClean="0"/>
              <a:t>he VAPP Act prohibits violent acts such as:</a:t>
            </a:r>
          </a:p>
          <a:p>
            <a:r>
              <a:rPr lang="en-US" dirty="0" smtClean="0"/>
              <a:t>Inflicting physical injury on a person, 3-5 </a:t>
            </a:r>
            <a:r>
              <a:rPr lang="en-US" dirty="0" err="1" smtClean="0"/>
              <a:t>yrs</a:t>
            </a:r>
            <a:r>
              <a:rPr lang="en-US" dirty="0" smtClean="0"/>
              <a:t>, N100,000 – N200,000 fine</a:t>
            </a:r>
          </a:p>
          <a:p>
            <a:r>
              <a:rPr lang="en-US" dirty="0" smtClean="0"/>
              <a:t>Willfully placing a person in fear of injury 1-2 </a:t>
            </a:r>
            <a:r>
              <a:rPr lang="en-US" dirty="0" err="1" smtClean="0"/>
              <a:t>yrs</a:t>
            </a:r>
            <a:r>
              <a:rPr lang="en-US" dirty="0"/>
              <a:t>, N100,000 – N200,000 fine</a:t>
            </a:r>
          </a:p>
          <a:p>
            <a:r>
              <a:rPr lang="en-US" dirty="0" smtClean="0"/>
              <a:t>  Depriving a person of his/her liberty 1-2yrs </a:t>
            </a:r>
            <a:r>
              <a:rPr lang="en-US" dirty="0"/>
              <a:t>, N100,000 – </a:t>
            </a:r>
            <a:r>
              <a:rPr lang="en-US" dirty="0" smtClean="0"/>
              <a:t>N500,000 fine</a:t>
            </a:r>
          </a:p>
          <a:p>
            <a:r>
              <a:rPr lang="en-US" dirty="0" smtClean="0"/>
              <a:t>Abandonment of spouse or children 1-3yrs N100,000 – N500,000</a:t>
            </a:r>
          </a:p>
          <a:p>
            <a:r>
              <a:rPr lang="en-US" dirty="0" smtClean="0"/>
              <a:t>Attack with harmful substance 25 </a:t>
            </a:r>
            <a:r>
              <a:rPr lang="en-US" dirty="0" err="1" smtClean="0"/>
              <a:t>yrs</a:t>
            </a:r>
            <a:r>
              <a:rPr lang="en-US" dirty="0" smtClean="0"/>
              <a:t> – life, no option of fine</a:t>
            </a:r>
          </a:p>
          <a:p>
            <a:endParaRPr lang="en-US" dirty="0"/>
          </a:p>
          <a:p>
            <a:endParaRPr lang="en-US" dirty="0" smtClean="0"/>
          </a:p>
          <a:p>
            <a:endParaRPr lang="en-US" dirty="0"/>
          </a:p>
        </p:txBody>
      </p:sp>
    </p:spTree>
    <p:extLst>
      <p:ext uri="{BB962C8B-B14F-4D97-AF65-F5344CB8AC3E}">
        <p14:creationId xmlns:p14="http://schemas.microsoft.com/office/powerpoint/2010/main" val="2614897387"/>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VAPP Act</a:t>
            </a:r>
            <a:endParaRPr lang="en-US" dirty="0"/>
          </a:p>
        </p:txBody>
      </p:sp>
      <p:sp>
        <p:nvSpPr>
          <p:cNvPr id="3" name="Content Placeholder 2"/>
          <p:cNvSpPr>
            <a:spLocks noGrp="1"/>
          </p:cNvSpPr>
          <p:nvPr>
            <p:ph idx="1"/>
          </p:nvPr>
        </p:nvSpPr>
        <p:spPr>
          <a:xfrm>
            <a:off x="3429000" y="1778000"/>
            <a:ext cx="4946602" cy="4775200"/>
          </a:xfrm>
        </p:spPr>
        <p:txBody>
          <a:bodyPr>
            <a:normAutofit fontScale="92500" lnSpcReduction="20000"/>
          </a:bodyPr>
          <a:lstStyle/>
          <a:p>
            <a:pPr>
              <a:spcBef>
                <a:spcPts val="1128"/>
              </a:spcBef>
              <a:spcAft>
                <a:spcPts val="600"/>
              </a:spcAft>
            </a:pPr>
            <a:r>
              <a:rPr lang="en-US" dirty="0"/>
              <a:t>Life imprisonment for rape which has been redefined to include penetration of the anus or mouth, not only of the vagina.</a:t>
            </a:r>
          </a:p>
          <a:p>
            <a:pPr>
              <a:spcBef>
                <a:spcPts val="1128"/>
              </a:spcBef>
              <a:spcAft>
                <a:spcPts val="600"/>
              </a:spcAft>
            </a:pPr>
            <a:r>
              <a:rPr lang="en-US" dirty="0"/>
              <a:t>Compensation for the victim is also provided</a:t>
            </a:r>
          </a:p>
          <a:p>
            <a:pPr>
              <a:spcBef>
                <a:spcPts val="1128"/>
              </a:spcBef>
              <a:spcAft>
                <a:spcPts val="600"/>
              </a:spcAft>
            </a:pPr>
            <a:r>
              <a:rPr lang="en-US" dirty="0" err="1"/>
              <a:t>Wilfully</a:t>
            </a:r>
            <a:r>
              <a:rPr lang="en-US" dirty="0"/>
              <a:t> placing someone in fear of physical injury is an offence – 2yrs</a:t>
            </a:r>
          </a:p>
          <a:p>
            <a:pPr>
              <a:spcBef>
                <a:spcPts val="1128"/>
              </a:spcBef>
              <a:spcAft>
                <a:spcPts val="600"/>
              </a:spcAft>
            </a:pPr>
            <a:r>
              <a:rPr lang="en-US" dirty="0" smtClean="0"/>
              <a:t>Forceful </a:t>
            </a:r>
            <a:r>
              <a:rPr lang="en-US" dirty="0"/>
              <a:t>ejection of spouse from </a:t>
            </a:r>
            <a:r>
              <a:rPr lang="en-US" dirty="0" smtClean="0"/>
              <a:t>home 1 </a:t>
            </a:r>
            <a:r>
              <a:rPr lang="en-US" dirty="0"/>
              <a:t>– 2yrs or </a:t>
            </a:r>
            <a:r>
              <a:rPr lang="en-US" dirty="0" smtClean="0"/>
              <a:t>N200,000 - N300,000</a:t>
            </a:r>
            <a:endParaRPr lang="en-US" dirty="0"/>
          </a:p>
          <a:p>
            <a:pPr>
              <a:spcBef>
                <a:spcPts val="1128"/>
              </a:spcBef>
              <a:spcAft>
                <a:spcPts val="600"/>
              </a:spcAft>
            </a:pPr>
            <a:r>
              <a:rPr lang="en-US" dirty="0"/>
              <a:t>Forced financial </a:t>
            </a:r>
            <a:r>
              <a:rPr lang="en-US" dirty="0" smtClean="0"/>
              <a:t> dependence </a:t>
            </a:r>
            <a:r>
              <a:rPr lang="en-US" dirty="0"/>
              <a:t>or economic abuse – </a:t>
            </a:r>
            <a:r>
              <a:rPr lang="en-US" dirty="0" smtClean="0"/>
              <a:t>6 months - 2yrs </a:t>
            </a:r>
            <a:r>
              <a:rPr lang="en-US" dirty="0"/>
              <a:t>or </a:t>
            </a:r>
            <a:r>
              <a:rPr lang="en-US" dirty="0" smtClean="0"/>
              <a:t>N100,000- 500,000</a:t>
            </a:r>
            <a:endParaRPr lang="en-US" dirty="0"/>
          </a:p>
          <a:p>
            <a:pPr>
              <a:spcBef>
                <a:spcPts val="1128"/>
              </a:spcBef>
              <a:spcAft>
                <a:spcPts val="600"/>
              </a:spcAft>
            </a:pPr>
            <a:r>
              <a:rPr lang="en-US" dirty="0"/>
              <a:t>Forced </a:t>
            </a:r>
            <a:r>
              <a:rPr lang="en-US" dirty="0" smtClean="0"/>
              <a:t>isolation 3- </a:t>
            </a:r>
            <a:r>
              <a:rPr lang="en-US" dirty="0"/>
              <a:t>6 </a:t>
            </a:r>
            <a:r>
              <a:rPr lang="en-US" dirty="0" err="1" smtClean="0"/>
              <a:t>mths</a:t>
            </a:r>
            <a:r>
              <a:rPr lang="en-US" dirty="0" smtClean="0"/>
              <a:t> or N100,000</a:t>
            </a:r>
            <a:endParaRPr lang="en-US" dirty="0"/>
          </a:p>
          <a:p>
            <a:pPr>
              <a:spcBef>
                <a:spcPts val="1128"/>
              </a:spcBef>
              <a:spcAft>
                <a:spcPts val="600"/>
              </a:spcAft>
            </a:pPr>
            <a:r>
              <a:rPr lang="en-US" dirty="0"/>
              <a:t>Emotional or psychological abuse – 1 </a:t>
            </a:r>
            <a:r>
              <a:rPr lang="en-US" dirty="0" err="1"/>
              <a:t>yr</a:t>
            </a:r>
            <a:r>
              <a:rPr lang="en-US" dirty="0"/>
              <a:t> or 200k</a:t>
            </a:r>
          </a:p>
          <a:p>
            <a:endParaRPr lang="en-US" dirty="0"/>
          </a:p>
        </p:txBody>
      </p:sp>
    </p:spTree>
    <p:extLst>
      <p:ext uri="{BB962C8B-B14F-4D97-AF65-F5344CB8AC3E}">
        <p14:creationId xmlns:p14="http://schemas.microsoft.com/office/powerpoint/2010/main" val="542363894"/>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VAPP Act 2015</a:t>
            </a:r>
            <a:endParaRPr lang="en-US" dirty="0"/>
          </a:p>
        </p:txBody>
      </p:sp>
      <p:sp>
        <p:nvSpPr>
          <p:cNvPr id="3" name="Content Placeholder 2"/>
          <p:cNvSpPr>
            <a:spLocks noGrp="1"/>
          </p:cNvSpPr>
          <p:nvPr>
            <p:ph idx="1"/>
          </p:nvPr>
        </p:nvSpPr>
        <p:spPr>
          <a:xfrm>
            <a:off x="3429000" y="2020888"/>
            <a:ext cx="4946602" cy="4566179"/>
          </a:xfrm>
        </p:spPr>
        <p:txBody>
          <a:bodyPr>
            <a:normAutofit fontScale="85000" lnSpcReduction="20000"/>
          </a:bodyPr>
          <a:lstStyle/>
          <a:p>
            <a:pPr>
              <a:spcBef>
                <a:spcPts val="1200"/>
              </a:spcBef>
            </a:pPr>
            <a:r>
              <a:rPr lang="en-US" sz="2200" dirty="0"/>
              <a:t>Prohibits FGM – 2- 4 </a:t>
            </a:r>
            <a:r>
              <a:rPr lang="en-US" sz="2200" dirty="0" err="1"/>
              <a:t>yrs</a:t>
            </a:r>
            <a:r>
              <a:rPr lang="en-US" sz="2200" dirty="0"/>
              <a:t>, N100,000 – N200,000 fine</a:t>
            </a:r>
          </a:p>
          <a:p>
            <a:pPr>
              <a:spcBef>
                <a:spcPts val="1200"/>
              </a:spcBef>
            </a:pPr>
            <a:r>
              <a:rPr lang="en-US" sz="2200" dirty="0" smtClean="0"/>
              <a:t>Harmful widowhood </a:t>
            </a:r>
            <a:r>
              <a:rPr lang="en-US" sz="2200" dirty="0"/>
              <a:t>practices </a:t>
            </a:r>
            <a:r>
              <a:rPr lang="en-US" sz="2200" dirty="0" smtClean="0"/>
              <a:t>6 months - 2 </a:t>
            </a:r>
            <a:r>
              <a:rPr lang="en-US" sz="2200" dirty="0" err="1"/>
              <a:t>yrs</a:t>
            </a:r>
            <a:r>
              <a:rPr lang="en-US" sz="2200" dirty="0"/>
              <a:t> or </a:t>
            </a:r>
            <a:r>
              <a:rPr lang="en-US" sz="2200" dirty="0" smtClean="0"/>
              <a:t>500,000</a:t>
            </a:r>
            <a:endParaRPr lang="en-US" sz="2200" dirty="0"/>
          </a:p>
          <a:p>
            <a:pPr>
              <a:spcBef>
                <a:spcPts val="1200"/>
              </a:spcBef>
            </a:pPr>
            <a:r>
              <a:rPr lang="en-US" sz="2200" dirty="0"/>
              <a:t>Spousal battery </a:t>
            </a:r>
            <a:r>
              <a:rPr lang="en-US" sz="2200" dirty="0" smtClean="0"/>
              <a:t>1- 3 </a:t>
            </a:r>
            <a:r>
              <a:rPr lang="en-US" sz="2200" dirty="0" err="1"/>
              <a:t>yrs</a:t>
            </a:r>
            <a:r>
              <a:rPr lang="en-US" sz="2200" dirty="0"/>
              <a:t> or </a:t>
            </a:r>
            <a:r>
              <a:rPr lang="en-US" sz="2200" dirty="0" smtClean="0"/>
              <a:t>N100,000 – 200,000 </a:t>
            </a:r>
            <a:endParaRPr lang="en-US" sz="2200" dirty="0"/>
          </a:p>
          <a:p>
            <a:pPr>
              <a:spcBef>
                <a:spcPts val="1200"/>
              </a:spcBef>
            </a:pPr>
            <a:r>
              <a:rPr lang="en-US" sz="2200" dirty="0" smtClean="0"/>
              <a:t>Harmful Traditional Practices 2– </a:t>
            </a:r>
            <a:r>
              <a:rPr lang="en-US" sz="2200" dirty="0"/>
              <a:t>4yrs or </a:t>
            </a:r>
            <a:r>
              <a:rPr lang="en-US" sz="2200" dirty="0" smtClean="0"/>
              <a:t>N100,000 - 500,000</a:t>
            </a:r>
            <a:endParaRPr lang="en-US" sz="2200" dirty="0"/>
          </a:p>
          <a:p>
            <a:pPr>
              <a:spcBef>
                <a:spcPts val="1200"/>
              </a:spcBef>
            </a:pPr>
            <a:r>
              <a:rPr lang="en-US" sz="2200" dirty="0"/>
              <a:t>Indecent exposure - 1 </a:t>
            </a:r>
            <a:r>
              <a:rPr lang="en-US" sz="2200" dirty="0" err="1"/>
              <a:t>yr</a:t>
            </a:r>
            <a:r>
              <a:rPr lang="en-US" sz="2200" dirty="0"/>
              <a:t> or 500k</a:t>
            </a:r>
          </a:p>
          <a:p>
            <a:pPr>
              <a:spcBef>
                <a:spcPts val="1200"/>
              </a:spcBef>
            </a:pPr>
            <a:r>
              <a:rPr lang="en-US" sz="2200" dirty="0"/>
              <a:t>Incest - 10 </a:t>
            </a:r>
            <a:r>
              <a:rPr lang="en-US" sz="2200" dirty="0" err="1"/>
              <a:t>yrs</a:t>
            </a:r>
            <a:endParaRPr lang="en-US" sz="2200" dirty="0"/>
          </a:p>
          <a:p>
            <a:pPr>
              <a:spcBef>
                <a:spcPts val="1200"/>
              </a:spcBef>
            </a:pPr>
            <a:r>
              <a:rPr lang="en-US" sz="2200" dirty="0"/>
              <a:t>Violence by state actors – 4 </a:t>
            </a:r>
            <a:r>
              <a:rPr lang="en-US" sz="2200" dirty="0" err="1"/>
              <a:t>yrs</a:t>
            </a:r>
            <a:r>
              <a:rPr lang="en-US" sz="2200" dirty="0"/>
              <a:t> or N1m</a:t>
            </a:r>
          </a:p>
          <a:p>
            <a:pPr>
              <a:spcBef>
                <a:spcPts val="1200"/>
              </a:spcBef>
            </a:pPr>
            <a:r>
              <a:rPr lang="en-US" sz="2200" dirty="0"/>
              <a:t>Political violence 4 </a:t>
            </a:r>
            <a:r>
              <a:rPr lang="en-US" sz="2200" dirty="0" err="1"/>
              <a:t>yrs</a:t>
            </a:r>
            <a:r>
              <a:rPr lang="en-US" sz="2200" dirty="0"/>
              <a:t> or 500k</a:t>
            </a:r>
          </a:p>
          <a:p>
            <a:pPr>
              <a:spcBef>
                <a:spcPts val="1200"/>
              </a:spcBef>
            </a:pPr>
            <a:r>
              <a:rPr lang="en-US" sz="2200" dirty="0"/>
              <a:t>Administering substance – 10 yrs. </a:t>
            </a:r>
          </a:p>
          <a:p>
            <a:endParaRPr lang="en-US" dirty="0"/>
          </a:p>
        </p:txBody>
      </p:sp>
    </p:spTree>
    <p:extLst>
      <p:ext uri="{BB962C8B-B14F-4D97-AF65-F5344CB8AC3E}">
        <p14:creationId xmlns:p14="http://schemas.microsoft.com/office/powerpoint/2010/main" val="3565856965"/>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Traditional Rulers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63531106"/>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Thank you for your attention</a:t>
            </a:r>
            <a:endParaRPr lang="en-US" dirty="0"/>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752484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sz="half" idx="1"/>
          </p:nvPr>
        </p:nvSpPr>
        <p:spPr/>
        <p:txBody>
          <a:bodyPr>
            <a:normAutofit fontScale="85000" lnSpcReduction="10000"/>
          </a:bodyPr>
          <a:lstStyle/>
          <a:p>
            <a:pPr algn="just">
              <a:buNone/>
              <a:defRPr/>
            </a:pPr>
            <a:r>
              <a:rPr lang="en-GB" sz="2800" dirty="0">
                <a:latin typeface="Arial" charset="0"/>
              </a:rPr>
              <a:t>Any act of </a:t>
            </a:r>
            <a:r>
              <a:rPr lang="en-US" sz="2800" dirty="0">
                <a:latin typeface="Arial" charset="0"/>
              </a:rPr>
              <a:t>GBV</a:t>
            </a:r>
            <a:r>
              <a:rPr lang="en-GB" sz="2800" dirty="0">
                <a:latin typeface="Arial" charset="0"/>
              </a:rPr>
              <a:t> that results in, or is likely to result in, physical, sexual, or psychological harm or suffering for women, including threats of such acts, coercion, or arbitrary deprivations of liberty, whether occurring in public or private life.” </a:t>
            </a:r>
            <a:endParaRPr lang="en-US" sz="2800" dirty="0">
              <a:latin typeface="Arial" charset="0"/>
            </a:endParaRPr>
          </a:p>
          <a:p>
            <a:pPr algn="r">
              <a:buNone/>
              <a:defRPr/>
            </a:pPr>
            <a:r>
              <a:rPr lang="en-US" sz="1600" i="1" dirty="0">
                <a:latin typeface="Arial" charset="0"/>
              </a:rPr>
              <a:t>-</a:t>
            </a:r>
            <a:r>
              <a:rPr lang="en-GB" sz="1600" i="1" dirty="0">
                <a:latin typeface="Arial" charset="0"/>
              </a:rPr>
              <a:t>United Nations General Assembly 1993</a:t>
            </a:r>
          </a:p>
          <a:p>
            <a:pPr algn="r">
              <a:buNone/>
              <a:defRPr/>
            </a:pPr>
            <a:endParaRPr lang="en-GB" sz="1600" i="1" dirty="0">
              <a:latin typeface="Arial" charset="0"/>
            </a:endParaRPr>
          </a:p>
          <a:p>
            <a:endParaRPr lang="en-US" dirty="0"/>
          </a:p>
        </p:txBody>
      </p:sp>
      <p:sp>
        <p:nvSpPr>
          <p:cNvPr id="4" name="Content Placeholder 3"/>
          <p:cNvSpPr>
            <a:spLocks noGrp="1"/>
          </p:cNvSpPr>
          <p:nvPr>
            <p:ph sz="half" idx="2"/>
          </p:nvPr>
        </p:nvSpPr>
        <p:spPr/>
        <p:txBody>
          <a:bodyPr>
            <a:normAutofit fontScale="85000" lnSpcReduction="10000"/>
          </a:bodyPr>
          <a:lstStyle/>
          <a:p>
            <a:pPr algn="just">
              <a:buNone/>
              <a:defRPr/>
            </a:pPr>
            <a:r>
              <a:rPr lang="en-US" sz="1200" dirty="0">
                <a:latin typeface="Arial" charset="0"/>
              </a:rPr>
              <a:t>“</a:t>
            </a:r>
            <a:r>
              <a:rPr lang="en-US" sz="2800" dirty="0">
                <a:latin typeface="Arial" charset="0"/>
              </a:rPr>
              <a:t>GBV) is the general term used to capture violence that occurs as a result of the normative role expectations associated with each gender, along with the unequal power relationships between the two genders, within the context of a specific society.”</a:t>
            </a:r>
            <a:endParaRPr lang="en-US" dirty="0">
              <a:latin typeface="Arial" charset="0"/>
            </a:endParaRPr>
          </a:p>
          <a:p>
            <a:pPr algn="just">
              <a:buNone/>
              <a:defRPr/>
            </a:pPr>
            <a:r>
              <a:rPr lang="en-US" sz="1200" dirty="0">
                <a:latin typeface="Arial" charset="0"/>
              </a:rPr>
              <a:t> (Bloom 2008, p14).</a:t>
            </a:r>
          </a:p>
          <a:p>
            <a:endParaRPr lang="en-US" dirty="0"/>
          </a:p>
        </p:txBody>
      </p:sp>
    </p:spTree>
    <p:extLst>
      <p:ext uri="{BB962C8B-B14F-4D97-AF65-F5344CB8AC3E}">
        <p14:creationId xmlns:p14="http://schemas.microsoft.com/office/powerpoint/2010/main" val="29263451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spcBef>
                <a:spcPts val="1320"/>
              </a:spcBef>
              <a:spcAft>
                <a:spcPts val="600"/>
              </a:spcAft>
            </a:pPr>
            <a:r>
              <a:rPr lang="en-US" dirty="0"/>
              <a:t>Gender equality is a principle of human rights and a sustainable development goal that requires a </a:t>
            </a:r>
            <a:r>
              <a:rPr lang="en-US" b="1" dirty="0"/>
              <a:t>redistribution of power </a:t>
            </a:r>
            <a:r>
              <a:rPr lang="en-US" dirty="0"/>
              <a:t>between women and men in terms of economic resources, legal rights, political participation and personal relations. </a:t>
            </a:r>
          </a:p>
          <a:p>
            <a:pPr>
              <a:spcBef>
                <a:spcPts val="1320"/>
              </a:spcBef>
              <a:spcAft>
                <a:spcPts val="600"/>
              </a:spcAft>
            </a:pPr>
            <a:r>
              <a:rPr lang="en-US" dirty="0"/>
              <a:t>The achievement of gender justice requires combining both gender equality and equity principles as a basis for social action. </a:t>
            </a:r>
          </a:p>
          <a:p>
            <a:pPr>
              <a:spcBef>
                <a:spcPts val="1320"/>
              </a:spcBef>
              <a:spcAft>
                <a:spcPts val="600"/>
              </a:spcAft>
            </a:pPr>
            <a:r>
              <a:rPr lang="en-US" dirty="0"/>
              <a:t>Effort to do this must deconstruct the notions of masculinity that promote aggressive sexual </a:t>
            </a:r>
            <a:r>
              <a:rPr lang="en-US" dirty="0" err="1"/>
              <a:t>behaviours</a:t>
            </a:r>
            <a:r>
              <a:rPr lang="en-US" dirty="0"/>
              <a:t> and domination of women.</a:t>
            </a:r>
          </a:p>
          <a:p>
            <a:endParaRPr lang="en-US" dirty="0"/>
          </a:p>
        </p:txBody>
      </p:sp>
    </p:spTree>
    <p:extLst>
      <p:ext uri="{BB962C8B-B14F-4D97-AF65-F5344CB8AC3E}">
        <p14:creationId xmlns:p14="http://schemas.microsoft.com/office/powerpoint/2010/main" val="2475194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Autofit/>
          </a:bodyPr>
          <a:lstStyle/>
          <a:p>
            <a:pPr algn="just">
              <a:lnSpc>
                <a:spcPct val="90000"/>
              </a:lnSpc>
            </a:pPr>
            <a:r>
              <a:rPr lang="en-US" sz="2800" dirty="0" smtClean="0"/>
              <a:t>“GBV against </a:t>
            </a:r>
            <a:r>
              <a:rPr lang="en-US" sz="2800" dirty="0"/>
              <a:t>women” shall mean violence that is directed against a woman because she is a woman or that </a:t>
            </a:r>
            <a:r>
              <a:rPr lang="en-US" sz="2800" dirty="0" smtClean="0"/>
              <a:t>affects women</a:t>
            </a:r>
            <a:r>
              <a:rPr lang="en-US" sz="2800" dirty="0"/>
              <a:t> disproportionately[.]</a:t>
            </a:r>
          </a:p>
          <a:p>
            <a:pPr marL="0" indent="0">
              <a:buNone/>
            </a:pPr>
            <a:r>
              <a:rPr lang="en-US" sz="2400" i="1" dirty="0" smtClean="0"/>
              <a:t>		</a:t>
            </a:r>
            <a:r>
              <a:rPr lang="en-US" sz="1400" i="1" dirty="0" smtClean="0"/>
              <a:t>(</a:t>
            </a:r>
            <a:r>
              <a:rPr lang="en-US" sz="1400" i="1" dirty="0"/>
              <a:t>Art. 3 d, Council of Europe Convention on preventing and </a:t>
            </a:r>
            <a:r>
              <a:rPr lang="en-US" sz="1400" i="1" dirty="0" smtClean="0"/>
              <a:t>			combating </a:t>
            </a:r>
            <a:r>
              <a:rPr lang="en-US" sz="1400" i="1" dirty="0"/>
              <a:t>violence against women and domestic violence</a:t>
            </a:r>
            <a:r>
              <a:rPr lang="en-US" sz="1400" i="1" dirty="0" smtClean="0"/>
              <a:t>)</a:t>
            </a:r>
          </a:p>
          <a:p>
            <a:endParaRPr lang="en-US" sz="2400" dirty="0" smtClean="0"/>
          </a:p>
          <a:p>
            <a:pPr algn="just">
              <a:lnSpc>
                <a:spcPct val="90000"/>
              </a:lnSpc>
            </a:pPr>
            <a:r>
              <a:rPr lang="en-US" sz="2800" dirty="0" smtClean="0"/>
              <a:t>“VAW” </a:t>
            </a:r>
            <a:r>
              <a:rPr lang="en-US" sz="2800" dirty="0"/>
              <a:t>is understood as a violation of human rights and a form of discrimination against </a:t>
            </a:r>
            <a:r>
              <a:rPr lang="en-US" sz="2800" dirty="0" smtClean="0"/>
              <a:t>women…”</a:t>
            </a:r>
            <a:endParaRPr lang="en-US" sz="2800" dirty="0"/>
          </a:p>
          <a:p>
            <a:pPr lvl="3"/>
            <a:r>
              <a:rPr lang="en-US" sz="1400" i="1" dirty="0"/>
              <a:t>(Art. 3 a, Council of Europe Convention on preventing and combating violence against women and domestic violence)</a:t>
            </a:r>
          </a:p>
        </p:txBody>
      </p:sp>
    </p:spTree>
    <p:extLst>
      <p:ext uri="{BB962C8B-B14F-4D97-AF65-F5344CB8AC3E}">
        <p14:creationId xmlns:p14="http://schemas.microsoft.com/office/powerpoint/2010/main" val="387948309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pPr algn="just">
              <a:lnSpc>
                <a:spcPct val="80000"/>
              </a:lnSpc>
              <a:spcBef>
                <a:spcPts val="1200"/>
              </a:spcBef>
              <a:spcAft>
                <a:spcPts val="1200"/>
              </a:spcAft>
            </a:pPr>
            <a:r>
              <a:rPr lang="en-US" sz="2000" dirty="0"/>
              <a:t>While women, girls, men &amp;</a:t>
            </a:r>
            <a:r>
              <a:rPr lang="en-US" sz="2000" dirty="0" smtClean="0"/>
              <a:t> </a:t>
            </a:r>
            <a:r>
              <a:rPr lang="en-US" sz="2000" dirty="0"/>
              <a:t>boys can be victims of GBV, the main focus of this training is on VAW/Girls.</a:t>
            </a:r>
          </a:p>
          <a:p>
            <a:pPr algn="just">
              <a:lnSpc>
                <a:spcPct val="80000"/>
              </a:lnSpc>
              <a:spcBef>
                <a:spcPts val="1200"/>
              </a:spcBef>
              <a:spcAft>
                <a:spcPts val="1200"/>
              </a:spcAft>
            </a:pPr>
            <a:r>
              <a:rPr lang="en-US" sz="2000" dirty="0"/>
              <a:t>GBV against men does exist. </a:t>
            </a:r>
          </a:p>
          <a:p>
            <a:pPr algn="just">
              <a:lnSpc>
                <a:spcPct val="80000"/>
              </a:lnSpc>
              <a:spcBef>
                <a:spcPts val="1200"/>
              </a:spcBef>
              <a:spcAft>
                <a:spcPts val="1200"/>
              </a:spcAft>
            </a:pPr>
            <a:r>
              <a:rPr lang="en-US" sz="2000" dirty="0"/>
              <a:t>Men can also become victims of violence in the family – by partners or children. (Bloom 2008, p14)</a:t>
            </a:r>
          </a:p>
          <a:p>
            <a:pPr algn="just">
              <a:lnSpc>
                <a:spcPct val="80000"/>
              </a:lnSpc>
              <a:spcBef>
                <a:spcPts val="1200"/>
              </a:spcBef>
              <a:spcAft>
                <a:spcPts val="1200"/>
              </a:spcAft>
            </a:pPr>
            <a:r>
              <a:rPr lang="en-US" sz="2000" dirty="0"/>
              <a:t>It has been widely acknowledged that the majority of persons affected by GBV are women and girls, as a result of </a:t>
            </a:r>
            <a:r>
              <a:rPr lang="en-US" sz="2000" b="1" dirty="0"/>
              <a:t>unequal distribution of power </a:t>
            </a:r>
            <a:r>
              <a:rPr lang="en-US" sz="2000" dirty="0"/>
              <a:t>in society between women and men. </a:t>
            </a:r>
          </a:p>
          <a:p>
            <a:endParaRPr lang="en-US" dirty="0"/>
          </a:p>
        </p:txBody>
      </p:sp>
    </p:spTree>
    <p:extLst>
      <p:ext uri="{BB962C8B-B14F-4D97-AF65-F5344CB8AC3E}">
        <p14:creationId xmlns:p14="http://schemas.microsoft.com/office/powerpoint/2010/main" val="321318931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1</a:t>
            </a:r>
            <a:endParaRPr lang="en-US" dirty="0"/>
          </a:p>
        </p:txBody>
      </p:sp>
      <p:sp>
        <p:nvSpPr>
          <p:cNvPr id="3" name="Content Placeholder 2"/>
          <p:cNvSpPr>
            <a:spLocks noGrp="1"/>
          </p:cNvSpPr>
          <p:nvPr>
            <p:ph idx="1"/>
          </p:nvPr>
        </p:nvSpPr>
        <p:spPr/>
        <p:txBody>
          <a:bodyPr>
            <a:normAutofit fontScale="62500" lnSpcReduction="20000"/>
          </a:bodyPr>
          <a:lstStyle/>
          <a:p>
            <a:pPr>
              <a:spcBef>
                <a:spcPts val="1200"/>
              </a:spcBef>
              <a:spcAft>
                <a:spcPts val="600"/>
              </a:spcAft>
            </a:pPr>
            <a:r>
              <a:rPr lang="en-US" sz="2800" dirty="0"/>
              <a:t>Power is the ability to influence your own or others’ experiences. </a:t>
            </a:r>
            <a:endParaRPr lang="en-US" sz="2800" dirty="0" smtClean="0"/>
          </a:p>
          <a:p>
            <a:pPr>
              <a:spcBef>
                <a:spcPts val="1200"/>
              </a:spcBef>
              <a:spcAft>
                <a:spcPts val="600"/>
              </a:spcAft>
            </a:pPr>
            <a:r>
              <a:rPr lang="en-US" sz="2800" dirty="0" smtClean="0"/>
              <a:t>It </a:t>
            </a:r>
            <a:r>
              <a:rPr lang="en-US" sz="2800" dirty="0"/>
              <a:t>is important for us to be aware of how we use the power we possess. </a:t>
            </a:r>
            <a:endParaRPr lang="en-US" sz="2800" dirty="0" smtClean="0"/>
          </a:p>
          <a:p>
            <a:pPr>
              <a:spcBef>
                <a:spcPts val="1200"/>
              </a:spcBef>
              <a:spcAft>
                <a:spcPts val="600"/>
              </a:spcAft>
            </a:pPr>
            <a:r>
              <a:rPr lang="en-US" sz="2800" dirty="0" smtClean="0"/>
              <a:t>The </a:t>
            </a:r>
            <a:r>
              <a:rPr lang="en-US" sz="2800" dirty="0"/>
              <a:t>power we exert over others is a </a:t>
            </a:r>
            <a:r>
              <a:rPr lang="en-US" sz="2800" b="1" dirty="0"/>
              <a:t>negative </a:t>
            </a:r>
            <a:r>
              <a:rPr lang="en-US" sz="2800" dirty="0"/>
              <a:t>use of power. </a:t>
            </a:r>
            <a:endParaRPr lang="en-US" sz="2800" dirty="0" smtClean="0"/>
          </a:p>
          <a:p>
            <a:pPr>
              <a:spcBef>
                <a:spcPts val="1200"/>
              </a:spcBef>
              <a:spcAft>
                <a:spcPts val="600"/>
              </a:spcAft>
            </a:pPr>
            <a:r>
              <a:rPr lang="en-US" sz="2800" dirty="0" smtClean="0"/>
              <a:t>When </a:t>
            </a:r>
            <a:r>
              <a:rPr lang="en-US" sz="2800" dirty="0"/>
              <a:t>men use power to control women it is a </a:t>
            </a:r>
            <a:r>
              <a:rPr lang="en-US" sz="2800" b="1" dirty="0"/>
              <a:t>negative</a:t>
            </a:r>
            <a:r>
              <a:rPr lang="en-US" sz="2800" dirty="0"/>
              <a:t> use of power, and the driving force behind </a:t>
            </a:r>
            <a:r>
              <a:rPr lang="en-US" sz="2800" dirty="0" smtClean="0"/>
              <a:t>VAW. </a:t>
            </a:r>
            <a:r>
              <a:rPr lang="en-US" sz="2800" dirty="0"/>
              <a:t> </a:t>
            </a:r>
            <a:endParaRPr lang="en-US" sz="2800" dirty="0" smtClean="0"/>
          </a:p>
          <a:p>
            <a:pPr>
              <a:spcBef>
                <a:spcPts val="1200"/>
              </a:spcBef>
              <a:spcAft>
                <a:spcPts val="600"/>
              </a:spcAft>
            </a:pPr>
            <a:r>
              <a:rPr lang="en-US" sz="2800" dirty="0" smtClean="0"/>
              <a:t>We must seek </a:t>
            </a:r>
            <a:r>
              <a:rPr lang="en-US" sz="2800" dirty="0"/>
              <a:t>to transform negative uses of power into positive uses of power, which promote equality and solidarity</a:t>
            </a:r>
            <a:r>
              <a:rPr lang="en-US" sz="2800" dirty="0" smtClean="0"/>
              <a:t>.</a:t>
            </a:r>
          </a:p>
          <a:p>
            <a:endParaRPr lang="en-US" dirty="0"/>
          </a:p>
        </p:txBody>
      </p:sp>
    </p:spTree>
    <p:extLst>
      <p:ext uri="{BB962C8B-B14F-4D97-AF65-F5344CB8AC3E}">
        <p14:creationId xmlns:p14="http://schemas.microsoft.com/office/powerpoint/2010/main" val="34994289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nspiration">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Inspiration">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Inspiration">
      <a:fillStyleLst>
        <a:solidFill>
          <a:schemeClr val="phClr"/>
        </a:solidFill>
        <a:gradFill rotWithShape="1">
          <a:gsLst>
            <a:gs pos="25000">
              <a:schemeClr val="phClr">
                <a:tint val="90000"/>
                <a:shade val="100000"/>
                <a:alpha val="90000"/>
                <a:satMod val="150000"/>
              </a:schemeClr>
            </a:gs>
            <a:gs pos="100000">
              <a:schemeClr val="phClr">
                <a:tint val="100000"/>
                <a:shade val="60000"/>
                <a:satMod val="135000"/>
              </a:schemeClr>
            </a:gs>
          </a:gsLst>
          <a:path path="circle">
            <a:fillToRect l="50000" t="50000" r="50000" b="50000"/>
          </a:path>
        </a:gradFill>
        <a:gradFill rotWithShape="1">
          <a:gsLst>
            <a:gs pos="0">
              <a:schemeClr val="phClr">
                <a:tint val="90000"/>
                <a:shade val="100000"/>
                <a:alpha val="85000"/>
                <a:satMod val="150000"/>
              </a:schemeClr>
            </a:gs>
            <a:gs pos="33000">
              <a:schemeClr val="phClr">
                <a:tint val="90000"/>
                <a:shade val="100000"/>
                <a:alpha val="95000"/>
                <a:satMod val="130000"/>
              </a:schemeClr>
            </a:gs>
            <a:gs pos="67000">
              <a:schemeClr val="phClr">
                <a:shade val="70000"/>
                <a:satMod val="135000"/>
              </a:schemeClr>
            </a:gs>
            <a:gs pos="100000">
              <a:schemeClr val="phClr">
                <a:shade val="50000"/>
                <a:satMod val="135000"/>
              </a:schemeClr>
            </a:gs>
          </a:gsLst>
          <a:lin ang="13200000" scaled="1"/>
        </a:gradFill>
      </a:fillStyleLst>
      <a:lnStyleLst>
        <a:ln w="12700" cap="flat" cmpd="sng" algn="ctr">
          <a:solidFill>
            <a:schemeClr val="phClr">
              <a:shade val="95000"/>
              <a:satMod val="105000"/>
            </a:schemeClr>
          </a:solidFill>
          <a:prstDash val="solid"/>
        </a:ln>
        <a:ln w="38100" cap="flat" cmpd="thickThin" algn="ctr">
          <a:solidFill>
            <a:schemeClr val="phClr"/>
          </a:solidFill>
          <a:prstDash val="solid"/>
        </a:ln>
        <a:ln w="38100" cap="flat" cmpd="thinThick" algn="ctr">
          <a:solidFill>
            <a:schemeClr val="phClr"/>
          </a:solidFill>
          <a:prstDash val="solid"/>
        </a:ln>
      </a:lnStyleLst>
      <a:effectStyleLst>
        <a:effectStyle>
          <a:effectLst/>
        </a:effectStyle>
        <a:effectStyle>
          <a:effectLst/>
          <a:scene3d>
            <a:camera prst="orthographicFront">
              <a:rot lat="0" lon="0" rev="0"/>
            </a:camera>
            <a:lightRig rig="twoPt" dir="tl"/>
          </a:scene3d>
          <a:sp3d extrusionH="12700" prstMaterial="softEdge">
            <a:bevelT w="25400" h="50800"/>
          </a:sp3d>
        </a:effectStyle>
        <a:effectStyle>
          <a:effectLst>
            <a:innerShdw blurRad="50800" dist="25400" dir="2400000">
              <a:srgbClr val="808080">
                <a:alpha val="75000"/>
              </a:srgbClr>
            </a:innerShdw>
            <a:reflection blurRad="38100" stA="26000" endPos="35000" dist="12700" dir="5400000" fadeDir="48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Inspiration.thmx</Template>
  <TotalTime>15657</TotalTime>
  <Words>3460</Words>
  <Application>Microsoft Macintosh PowerPoint</Application>
  <PresentationFormat>On-screen Show (4:3)</PresentationFormat>
  <Paragraphs>329</Paragraphs>
  <Slides>48</Slides>
  <Notes>2</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Inspiration</vt:lpstr>
      <vt:lpstr>Understanding Sexual &amp; Gender-Based Violence</vt:lpstr>
      <vt:lpstr>Summary of Presentation</vt:lpstr>
      <vt:lpstr>PRE TEST</vt:lpstr>
      <vt:lpstr>Gender</vt:lpstr>
      <vt:lpstr>Definitions</vt:lpstr>
      <vt:lpstr>PowerPoint Presentation</vt:lpstr>
      <vt:lpstr>Definition</vt:lpstr>
      <vt:lpstr>Definitions</vt:lpstr>
      <vt:lpstr>POWER 1</vt:lpstr>
      <vt:lpstr>Power 2</vt:lpstr>
      <vt:lpstr>Power 3</vt:lpstr>
      <vt:lpstr>Definition</vt:lpstr>
      <vt:lpstr>Sexual Violence</vt:lpstr>
      <vt:lpstr>As summarised by UNFPA</vt:lpstr>
      <vt:lpstr>GBV Under International Human Rights Law - DEVAW</vt:lpstr>
      <vt:lpstr>Why SGBV/Attitudes</vt:lpstr>
      <vt:lpstr>GROUP WORK</vt:lpstr>
      <vt:lpstr>Forms of Violence</vt:lpstr>
      <vt:lpstr>SGBV takes many different forms across all stages of the life cycle of girls &amp; women</vt:lpstr>
      <vt:lpstr>Domestic Violence</vt:lpstr>
      <vt:lpstr>Domestic Violence Contd. </vt:lpstr>
      <vt:lpstr>Physical Violence may include the following and may or may not cause injuries.</vt:lpstr>
      <vt:lpstr>Sexual violence</vt:lpstr>
      <vt:lpstr>Sexual Violence</vt:lpstr>
      <vt:lpstr>Other forms of Sexual Violence</vt:lpstr>
      <vt:lpstr>There are different types of psychological assaults.</vt:lpstr>
      <vt:lpstr>Psychological violence – Emotional violence</vt:lpstr>
      <vt:lpstr>Psychological violence – Emotional violence</vt:lpstr>
      <vt:lpstr>Psychological Violence - Economic Violence </vt:lpstr>
      <vt:lpstr>Isolation</vt:lpstr>
      <vt:lpstr>Psychological violence - Use of children </vt:lpstr>
      <vt:lpstr>Use of children</vt:lpstr>
      <vt:lpstr>Economic Violence</vt:lpstr>
      <vt:lpstr>Economic violence</vt:lpstr>
      <vt:lpstr>Group Work</vt:lpstr>
      <vt:lpstr>Consequences of SGBV on Women</vt:lpstr>
      <vt:lpstr>Consequences</vt:lpstr>
      <vt:lpstr>Group Work</vt:lpstr>
      <vt:lpstr>PowerPoint Presentation</vt:lpstr>
      <vt:lpstr>PowerPoint Presentation</vt:lpstr>
      <vt:lpstr>Consequences</vt:lpstr>
      <vt:lpstr>Taking Action against SGBV</vt:lpstr>
      <vt:lpstr>Taking Action</vt:lpstr>
      <vt:lpstr>Understanding the Violence against the Persons (VAPP) Act</vt:lpstr>
      <vt:lpstr>VAPP Act</vt:lpstr>
      <vt:lpstr>VAPP Act 2015</vt:lpstr>
      <vt:lpstr>Role of Traditional Rulers</vt:lpstr>
      <vt:lpstr>Thank you for your attention</vt:lpstr>
    </vt:vector>
  </TitlesOfParts>
  <Company>CIRDDOC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Sexual And Gender-Based Violence</dc:title>
  <dc:creator>Oby Nwankwo</dc:creator>
  <cp:lastModifiedBy>Oby Nwankwo</cp:lastModifiedBy>
  <cp:revision>86</cp:revision>
  <dcterms:created xsi:type="dcterms:W3CDTF">2016-01-10T05:11:59Z</dcterms:created>
  <dcterms:modified xsi:type="dcterms:W3CDTF">2016-11-14T23:23:18Z</dcterms:modified>
</cp:coreProperties>
</file>